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79"/>
  </p:notesMasterIdLst>
  <p:sldIdLst>
    <p:sldId id="256" r:id="rId2"/>
    <p:sldId id="406" r:id="rId3"/>
    <p:sldId id="449" r:id="rId4"/>
    <p:sldId id="408" r:id="rId5"/>
    <p:sldId id="409" r:id="rId6"/>
    <p:sldId id="410" r:id="rId7"/>
    <p:sldId id="318" r:id="rId8"/>
    <p:sldId id="412" r:id="rId9"/>
    <p:sldId id="451" r:id="rId10"/>
    <p:sldId id="450" r:id="rId11"/>
    <p:sldId id="452" r:id="rId12"/>
    <p:sldId id="414" r:id="rId13"/>
    <p:sldId id="416" r:id="rId14"/>
    <p:sldId id="417" r:id="rId15"/>
    <p:sldId id="418" r:id="rId16"/>
    <p:sldId id="453" r:id="rId17"/>
    <p:sldId id="454" r:id="rId18"/>
    <p:sldId id="456" r:id="rId19"/>
    <p:sldId id="423" r:id="rId20"/>
    <p:sldId id="426" r:id="rId21"/>
    <p:sldId id="457" r:id="rId22"/>
    <p:sldId id="458" r:id="rId23"/>
    <p:sldId id="433" r:id="rId24"/>
    <p:sldId id="434" r:id="rId25"/>
    <p:sldId id="435" r:id="rId26"/>
    <p:sldId id="463" r:id="rId27"/>
    <p:sldId id="478" r:id="rId28"/>
    <p:sldId id="440" r:id="rId29"/>
    <p:sldId id="441" r:id="rId30"/>
    <p:sldId id="459" r:id="rId31"/>
    <p:sldId id="461" r:id="rId32"/>
    <p:sldId id="465" r:id="rId33"/>
    <p:sldId id="479" r:id="rId34"/>
    <p:sldId id="466" r:id="rId35"/>
    <p:sldId id="467" r:id="rId36"/>
    <p:sldId id="355" r:id="rId37"/>
    <p:sldId id="468" r:id="rId38"/>
    <p:sldId id="481" r:id="rId39"/>
    <p:sldId id="356" r:id="rId40"/>
    <p:sldId id="357" r:id="rId41"/>
    <p:sldId id="358" r:id="rId42"/>
    <p:sldId id="359" r:id="rId43"/>
    <p:sldId id="469" r:id="rId44"/>
    <p:sldId id="354" r:id="rId45"/>
    <p:sldId id="471" r:id="rId46"/>
    <p:sldId id="472" r:id="rId47"/>
    <p:sldId id="482" r:id="rId48"/>
    <p:sldId id="474" r:id="rId49"/>
    <p:sldId id="376" r:id="rId50"/>
    <p:sldId id="361" r:id="rId51"/>
    <p:sldId id="369" r:id="rId52"/>
    <p:sldId id="370" r:id="rId53"/>
    <p:sldId id="371" r:id="rId54"/>
    <p:sldId id="475" r:id="rId55"/>
    <p:sldId id="483" r:id="rId56"/>
    <p:sldId id="373" r:id="rId57"/>
    <p:sldId id="476" r:id="rId58"/>
    <p:sldId id="374" r:id="rId59"/>
    <p:sldId id="381" r:id="rId60"/>
    <p:sldId id="477" r:id="rId61"/>
    <p:sldId id="384" r:id="rId62"/>
    <p:sldId id="385" r:id="rId63"/>
    <p:sldId id="386" r:id="rId64"/>
    <p:sldId id="387" r:id="rId65"/>
    <p:sldId id="394" r:id="rId66"/>
    <p:sldId id="395" r:id="rId67"/>
    <p:sldId id="396" r:id="rId68"/>
    <p:sldId id="397" r:id="rId69"/>
    <p:sldId id="398" r:id="rId70"/>
    <p:sldId id="399" r:id="rId71"/>
    <p:sldId id="400" r:id="rId72"/>
    <p:sldId id="401" r:id="rId73"/>
    <p:sldId id="402" r:id="rId74"/>
    <p:sldId id="403" r:id="rId75"/>
    <p:sldId id="405" r:id="rId76"/>
    <p:sldId id="404" r:id="rId77"/>
    <p:sldId id="317"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6D82"/>
    <a:srgbClr val="353557"/>
    <a:srgbClr val="6B7A91"/>
    <a:srgbClr val="F1D5FF"/>
    <a:srgbClr val="FFFD78"/>
    <a:srgbClr val="008040"/>
    <a:srgbClr val="FFD579"/>
    <a:srgbClr val="FF9300"/>
    <a:srgbClr val="FF0080"/>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2" autoAdjust="0"/>
  </p:normalViewPr>
  <p:slideViewPr>
    <p:cSldViewPr snapToGrid="0" snapToObjects="1">
      <p:cViewPr varScale="1">
        <p:scale>
          <a:sx n="100" d="100"/>
          <a:sy n="100" d="100"/>
        </p:scale>
        <p:origin x="186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BA167-F464-CF4C-BA85-365CD2FAAACD}" type="datetimeFigureOut">
              <a:rPr lang="en-US" smtClean="0"/>
              <a:t>7/19/22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A7C93-7AE4-FD4C-8E69-191C62F399B1}" type="slidenum">
              <a:rPr lang="en-US" smtClean="0"/>
              <a:t>‹#›</a:t>
            </a:fld>
            <a:endParaRPr lang="en-US"/>
          </a:p>
        </p:txBody>
      </p:sp>
    </p:spTree>
    <p:extLst>
      <p:ext uri="{BB962C8B-B14F-4D97-AF65-F5344CB8AC3E}">
        <p14:creationId xmlns:p14="http://schemas.microsoft.com/office/powerpoint/2010/main" val="12250257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A7C93-7AE4-FD4C-8E69-191C62F399B1}" type="slidenum">
              <a:rPr lang="en-US" smtClean="0"/>
              <a:t>57</a:t>
            </a:fld>
            <a:endParaRPr lang="en-US"/>
          </a:p>
        </p:txBody>
      </p:sp>
    </p:spTree>
    <p:extLst>
      <p:ext uri="{BB962C8B-B14F-4D97-AF65-F5344CB8AC3E}">
        <p14:creationId xmlns:p14="http://schemas.microsoft.com/office/powerpoint/2010/main" val="380213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x-none"/>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dirty="0"/>
          </a:p>
        </p:txBody>
      </p:sp>
      <p:sp>
        <p:nvSpPr>
          <p:cNvPr id="15" name="Date Placeholder 14"/>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16" name="Slide Number Placeholder 15"/>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17" name="Footer Placeholder 16"/>
          <p:cNvSpPr>
            <a:spLocks noGrp="1"/>
          </p:cNvSpPr>
          <p:nvPr>
            <p:ph type="ftr" sz="quarter" idx="12"/>
          </p:nvPr>
        </p:nvSpPr>
        <p:spPr>
          <a:xfrm>
            <a:off x="822960" y="6154738"/>
            <a:ext cx="4572000" cy="365125"/>
          </a:xfrm>
          <a:prstGeom prst="rect">
            <a:avLst/>
          </a:prstGeo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5" name="Footer Placeholder 4"/>
          <p:cNvSpPr>
            <a:spLocks noGrp="1"/>
          </p:cNvSpPr>
          <p:nvPr>
            <p:ph type="ftr" sz="quarter" idx="11"/>
          </p:nvPr>
        </p:nvSpPr>
        <p:spPr>
          <a:xfrm>
            <a:off x="822960" y="6154738"/>
            <a:ext cx="45720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2960" y="5842000"/>
            <a:ext cx="2133600" cy="304800"/>
          </a:xfrm>
          <a:prstGeom prst="rect">
            <a:avLst/>
          </a:prstGeom>
        </p:spPr>
        <p:txBody>
          <a:bodyPr/>
          <a:lstStyle/>
          <a:p>
            <a:fld id="{124E5D16-31F7-AC4F-BD76-8CB3E5D6EE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x-none"/>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Date Placeholder 3"/>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5" name="Footer Placeholder 4"/>
          <p:cNvSpPr>
            <a:spLocks noGrp="1"/>
          </p:cNvSpPr>
          <p:nvPr>
            <p:ph type="ftr" sz="quarter" idx="11"/>
          </p:nvPr>
        </p:nvSpPr>
        <p:spPr>
          <a:xfrm>
            <a:off x="822960" y="6154738"/>
            <a:ext cx="45720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2960" y="5842000"/>
            <a:ext cx="2133600" cy="304800"/>
          </a:xfrm>
          <a:prstGeom prst="rect">
            <a:avLst/>
          </a:prstGeom>
        </p:spPr>
        <p:txBody>
          <a:bodyPr/>
          <a:lstStyle/>
          <a:p>
            <a:fld id="{124E5D16-31F7-AC4F-BD76-8CB3E5D6EE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3" name="Title 12"/>
          <p:cNvSpPr>
            <a:spLocks noGrp="1"/>
          </p:cNvSpPr>
          <p:nvPr>
            <p:ph type="title"/>
          </p:nvPr>
        </p:nvSpPr>
        <p:spPr/>
        <p:txBody>
          <a:bodyPr/>
          <a:lstStyle/>
          <a:p>
            <a:r>
              <a:rPr lang="x-none"/>
              <a:t>Click to edit Master title style</a:t>
            </a:r>
            <a:endParaRPr lang="en-US"/>
          </a:p>
        </p:txBody>
      </p:sp>
      <p:sp>
        <p:nvSpPr>
          <p:cNvPr id="14" name="Date Placeholder 13"/>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15" name="Slide Number Placeholder 14"/>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16" name="Footer Placeholder 15"/>
          <p:cNvSpPr>
            <a:spLocks noGrp="1"/>
          </p:cNvSpPr>
          <p:nvPr>
            <p:ph type="ftr" sz="quarter" idx="12"/>
          </p:nvPr>
        </p:nvSpPr>
        <p:spPr>
          <a:xfrm>
            <a:off x="822960" y="6154738"/>
            <a:ext cx="4572000" cy="365125"/>
          </a:xfrm>
          <a:prstGeom prst="rect">
            <a:avLst/>
          </a:prstGeo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12" name="Date Placeholder 11"/>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13" name="Slide Number Placeholder 12"/>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14" name="Footer Placeholder 13"/>
          <p:cNvSpPr>
            <a:spLocks noGrp="1"/>
          </p:cNvSpPr>
          <p:nvPr>
            <p:ph type="ftr" sz="quarter" idx="12"/>
          </p:nvPr>
        </p:nvSpPr>
        <p:spPr>
          <a:xfrm>
            <a:off x="822960" y="6154738"/>
            <a:ext cx="4572000" cy="365125"/>
          </a:xfrm>
          <a:prstGeom prst="rect">
            <a:avLst/>
          </a:prstGeom>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x-none"/>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9" name="Slide Number Placeholder 8"/>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10" name="Footer Placeholder 9"/>
          <p:cNvSpPr>
            <a:spLocks noGrp="1"/>
          </p:cNvSpPr>
          <p:nvPr>
            <p:ph type="ftr" sz="quarter" idx="12"/>
          </p:nvPr>
        </p:nvSpPr>
        <p:spPr>
          <a:xfrm>
            <a:off x="822960" y="6154738"/>
            <a:ext cx="4572000" cy="365125"/>
          </a:xfrm>
          <a:prstGeom prst="rect">
            <a:avLst/>
          </a:prstGeom>
        </p:spPr>
        <p:txBody>
          <a:bodyPr/>
          <a:lstStyle/>
          <a:p>
            <a:endParaRPr lang="en-US"/>
          </a:p>
        </p:txBody>
      </p:sp>
      <p:sp>
        <p:nvSpPr>
          <p:cNvPr id="11" name="Title 10"/>
          <p:cNvSpPr>
            <a:spLocks noGrp="1"/>
          </p:cNvSpPr>
          <p:nvPr>
            <p:ph type="title"/>
          </p:nvPr>
        </p:nvSpPr>
        <p:spPr/>
        <p:txBody>
          <a:bodyPr/>
          <a:lstStyle/>
          <a:p>
            <a:r>
              <a:rPr lang="x-none"/>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x-none"/>
              <a:t>Click to edit Master title style</a:t>
            </a:r>
            <a:endParaRPr lang="en-US" dirty="0"/>
          </a:p>
        </p:txBody>
      </p:sp>
      <p:sp>
        <p:nvSpPr>
          <p:cNvPr id="14" name="Date Placeholder 13"/>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15" name="Slide Number Placeholder 14"/>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16" name="Footer Placeholder 15"/>
          <p:cNvSpPr>
            <a:spLocks noGrp="1"/>
          </p:cNvSpPr>
          <p:nvPr>
            <p:ph type="ftr" sz="quarter" idx="12"/>
          </p:nvPr>
        </p:nvSpPr>
        <p:spPr>
          <a:xfrm>
            <a:off x="822960" y="6154738"/>
            <a:ext cx="4572000" cy="365125"/>
          </a:xfrm>
          <a:prstGeom prst="rect">
            <a:avLst/>
          </a:prstGeo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x-none"/>
              <a:t>Click to edit Master title style</a:t>
            </a:r>
            <a:endParaRPr lang="en-US"/>
          </a:p>
        </p:txBody>
      </p:sp>
      <p:sp>
        <p:nvSpPr>
          <p:cNvPr id="7" name="Date Placeholder 6"/>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8" name="Slide Number Placeholder 7"/>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9" name="Footer Placeholder 8"/>
          <p:cNvSpPr>
            <a:spLocks noGrp="1"/>
          </p:cNvSpPr>
          <p:nvPr>
            <p:ph type="ftr" sz="quarter" idx="12"/>
          </p:nvPr>
        </p:nvSpPr>
        <p:spPr>
          <a:xfrm>
            <a:off x="822960" y="6154738"/>
            <a:ext cx="4572000" cy="365125"/>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6" name="Slide Number Placeholder 5"/>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7" name="Footer Placeholder 6"/>
          <p:cNvSpPr>
            <a:spLocks noGrp="1"/>
          </p:cNvSpPr>
          <p:nvPr>
            <p:ph type="ftr" sz="quarter" idx="12"/>
          </p:nvPr>
        </p:nvSpPr>
        <p:spPr>
          <a:xfrm>
            <a:off x="822960" y="6154738"/>
            <a:ext cx="4572000" cy="365125"/>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15" name="Date Placeholder 14"/>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16" name="Slide Number Placeholder 15"/>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17" name="Footer Placeholder 16"/>
          <p:cNvSpPr>
            <a:spLocks noGrp="1"/>
          </p:cNvSpPr>
          <p:nvPr>
            <p:ph type="ftr" sz="quarter" idx="12"/>
          </p:nvPr>
        </p:nvSpPr>
        <p:spPr>
          <a:xfrm>
            <a:off x="822960" y="6154738"/>
            <a:ext cx="4572000" cy="365125"/>
          </a:xfrm>
          <a:prstGeom prst="rect">
            <a:avLst/>
          </a:prstGeom>
        </p:spPr>
        <p:txBody>
          <a:bodyPr/>
          <a:lstStyle/>
          <a:p>
            <a:endParaRPr lang="en-US"/>
          </a:p>
        </p:txBody>
      </p:sp>
      <p:sp>
        <p:nvSpPr>
          <p:cNvPr id="18" name="Title 17"/>
          <p:cNvSpPr>
            <a:spLocks noGrp="1"/>
          </p:cNvSpPr>
          <p:nvPr>
            <p:ph type="title"/>
          </p:nvPr>
        </p:nvSpPr>
        <p:spPr/>
        <p:txBody>
          <a:bodyPr/>
          <a:lstStyle/>
          <a:p>
            <a:r>
              <a:rPr lang="x-none"/>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x-none"/>
              <a:t>Click to edit Master title style</a:t>
            </a:r>
            <a:endParaRPr lang="en-US"/>
          </a:p>
        </p:txBody>
      </p:sp>
      <p:sp>
        <p:nvSpPr>
          <p:cNvPr id="13" name="Date Placeholder 12"/>
          <p:cNvSpPr>
            <a:spLocks noGrp="1"/>
          </p:cNvSpPr>
          <p:nvPr>
            <p:ph type="dt" sz="half" idx="10"/>
          </p:nvPr>
        </p:nvSpPr>
        <p:spPr>
          <a:xfrm>
            <a:off x="6172200" y="6154738"/>
            <a:ext cx="2133600" cy="365125"/>
          </a:xfrm>
          <a:prstGeom prst="rect">
            <a:avLst/>
          </a:prstGeom>
        </p:spPr>
        <p:txBody>
          <a:bodyPr/>
          <a:lstStyle/>
          <a:p>
            <a:fld id="{AAD7C129-6AEE-044E-B3E5-F747F9834E5E}" type="datetimeFigureOut">
              <a:rPr lang="en-US" smtClean="0"/>
              <a:t>7/19/22</a:t>
            </a:fld>
            <a:endParaRPr lang="en-US"/>
          </a:p>
        </p:txBody>
      </p:sp>
      <p:sp>
        <p:nvSpPr>
          <p:cNvPr id="14" name="Slide Number Placeholder 13"/>
          <p:cNvSpPr>
            <a:spLocks noGrp="1"/>
          </p:cNvSpPr>
          <p:nvPr>
            <p:ph type="sldNum" sz="quarter" idx="11"/>
          </p:nvPr>
        </p:nvSpPr>
        <p:spPr>
          <a:xfrm>
            <a:off x="822960" y="5842000"/>
            <a:ext cx="2133600" cy="304800"/>
          </a:xfrm>
          <a:prstGeom prst="rect">
            <a:avLst/>
          </a:prstGeom>
        </p:spPr>
        <p:txBody>
          <a:bodyPr/>
          <a:lstStyle/>
          <a:p>
            <a:fld id="{124E5D16-31F7-AC4F-BD76-8CB3E5D6EEE6}" type="slidenum">
              <a:rPr lang="en-US" smtClean="0"/>
              <a:t>‹#›</a:t>
            </a:fld>
            <a:endParaRPr lang="en-US"/>
          </a:p>
        </p:txBody>
      </p:sp>
      <p:sp>
        <p:nvSpPr>
          <p:cNvPr id="15" name="Footer Placeholder 14"/>
          <p:cNvSpPr>
            <a:spLocks noGrp="1"/>
          </p:cNvSpPr>
          <p:nvPr>
            <p:ph type="ftr" sz="quarter" idx="12"/>
          </p:nvPr>
        </p:nvSpPr>
        <p:spPr>
          <a:xfrm>
            <a:off x="822960" y="6154738"/>
            <a:ext cx="4572000" cy="365125"/>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5800" y="199894"/>
            <a:ext cx="7543800" cy="914400"/>
          </a:xfrm>
          <a:prstGeom prst="rect">
            <a:avLst/>
          </a:prstGeom>
        </p:spPr>
        <p:txBody>
          <a:bodyPr vert="horz" lIns="91440" tIns="45720" rIns="91440" bIns="45720" rtlCol="0" anchor="b">
            <a:noAutofit/>
          </a:bodyPr>
          <a:lstStyle/>
          <a:p>
            <a:r>
              <a:rPr lang="x-none" dirty="0"/>
              <a:t>Click to edit Master title style</a:t>
            </a:r>
            <a:endParaRPr lang="en-US" dirty="0"/>
          </a:p>
        </p:txBody>
      </p:sp>
      <p:sp>
        <p:nvSpPr>
          <p:cNvPr id="3" name="Text Placeholder 2"/>
          <p:cNvSpPr>
            <a:spLocks noGrp="1"/>
          </p:cNvSpPr>
          <p:nvPr>
            <p:ph type="body" idx="1"/>
          </p:nvPr>
        </p:nvSpPr>
        <p:spPr>
          <a:xfrm>
            <a:off x="685800" y="1370658"/>
            <a:ext cx="7637786" cy="5092808"/>
          </a:xfrm>
          <a:prstGeom prst="rect">
            <a:avLst/>
          </a:prstGeom>
        </p:spPr>
        <p:txBody>
          <a:bodyPr vert="horz" lIns="91440" tIns="45720" rIns="91440" bIns="45720" rtlCol="0" anchor="t">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2400" kern="1200">
          <a:solidFill>
            <a:srgbClr val="FFFF00"/>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2200" kern="1200">
          <a:solidFill>
            <a:srgbClr val="30F0F8"/>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22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t>Good Laboratory Practices</a:t>
            </a:r>
          </a:p>
        </p:txBody>
      </p:sp>
      <p:sp>
        <p:nvSpPr>
          <p:cNvPr id="3" name="Subtitle 2"/>
          <p:cNvSpPr>
            <a:spLocks noGrp="1"/>
          </p:cNvSpPr>
          <p:nvPr>
            <p:ph type="subTitle" idx="1"/>
          </p:nvPr>
        </p:nvSpPr>
        <p:spPr>
          <a:xfrm>
            <a:off x="2133600" y="3375491"/>
            <a:ext cx="6172200" cy="3002760"/>
          </a:xfrm>
        </p:spPr>
        <p:txBody>
          <a:bodyPr>
            <a:normAutofit/>
          </a:bodyPr>
          <a:lstStyle/>
          <a:p>
            <a:r>
              <a:rPr lang="en-US" sz="2400" dirty="0"/>
              <a:t>Practices and Guidelines</a:t>
            </a:r>
          </a:p>
          <a:p>
            <a:endParaRPr lang="en-US" sz="2400" dirty="0"/>
          </a:p>
          <a:p>
            <a:endParaRPr lang="en-US" sz="2400" dirty="0"/>
          </a:p>
          <a:p>
            <a:r>
              <a:rPr lang="en-US" sz="2400" dirty="0"/>
              <a:t>	   Dr. Richa Singh</a:t>
            </a:r>
          </a:p>
          <a:p>
            <a:endParaRPr lang="en-US" sz="2400" dirty="0"/>
          </a:p>
          <a:p>
            <a:endParaRPr lang="en-US" sz="2400" dirty="0"/>
          </a:p>
        </p:txBody>
      </p:sp>
    </p:spTree>
    <p:extLst>
      <p:ext uri="{BB962C8B-B14F-4D97-AF65-F5344CB8AC3E}">
        <p14:creationId xmlns:p14="http://schemas.microsoft.com/office/powerpoint/2010/main" val="214625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bwMode="auto">
          <a:xfrm rot="5400000">
            <a:off x="2301682" y="1402030"/>
            <a:ext cx="3412096" cy="5036622"/>
            <a:chOff x="2357" y="-1116"/>
            <a:chExt cx="2962" cy="4453"/>
          </a:xfrm>
        </p:grpSpPr>
        <p:sp>
          <p:nvSpPr>
            <p:cNvPr id="7" name="Freeform 6"/>
            <p:cNvSpPr>
              <a:spLocks/>
            </p:cNvSpPr>
            <p:nvPr/>
          </p:nvSpPr>
          <p:spPr bwMode="auto">
            <a:xfrm>
              <a:off x="3577" y="-1116"/>
              <a:ext cx="526" cy="4453"/>
            </a:xfrm>
            <a:custGeom>
              <a:avLst/>
              <a:gdLst>
                <a:gd name="T0" fmla="*/ 159 w 222"/>
                <a:gd name="T1" fmla="*/ 1834 h 1882"/>
                <a:gd name="T2" fmla="*/ 110 w 222"/>
                <a:gd name="T3" fmla="*/ 1882 h 1882"/>
                <a:gd name="T4" fmla="*/ 62 w 222"/>
                <a:gd name="T5" fmla="*/ 1834 h 1882"/>
                <a:gd name="T6" fmla="*/ 62 w 222"/>
                <a:gd name="T7" fmla="*/ 1213 h 1882"/>
                <a:gd name="T8" fmla="*/ 62 w 222"/>
                <a:gd name="T9" fmla="*/ 111 h 1882"/>
                <a:gd name="T10" fmla="*/ 0 w 222"/>
                <a:gd name="T11" fmla="*/ 111 h 1882"/>
                <a:gd name="T12" fmla="*/ 111 w 222"/>
                <a:gd name="T13" fmla="*/ 0 h 1882"/>
                <a:gd name="T14" fmla="*/ 222 w 222"/>
                <a:gd name="T15" fmla="*/ 111 h 1882"/>
                <a:gd name="T16" fmla="*/ 158 w 222"/>
                <a:gd name="T17" fmla="*/ 111 h 1882"/>
                <a:gd name="T18" fmla="*/ 158 w 222"/>
                <a:gd name="T19" fmla="*/ 1221 h 1882"/>
                <a:gd name="T20" fmla="*/ 158 w 222"/>
                <a:gd name="T21" fmla="*/ 1244 h 1882"/>
                <a:gd name="T22" fmla="*/ 159 w 222"/>
                <a:gd name="T23" fmla="*/ 1834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882">
                  <a:moveTo>
                    <a:pt x="159" y="1834"/>
                  </a:moveTo>
                  <a:cubicBezTo>
                    <a:pt x="158" y="1861"/>
                    <a:pt x="137" y="1882"/>
                    <a:pt x="110" y="1882"/>
                  </a:cubicBezTo>
                  <a:cubicBezTo>
                    <a:pt x="84" y="1882"/>
                    <a:pt x="62" y="1861"/>
                    <a:pt x="62" y="1834"/>
                  </a:cubicBezTo>
                  <a:cubicBezTo>
                    <a:pt x="62" y="1834"/>
                    <a:pt x="62" y="1490"/>
                    <a:pt x="62" y="1213"/>
                  </a:cubicBezTo>
                  <a:cubicBezTo>
                    <a:pt x="62" y="1212"/>
                    <a:pt x="62" y="112"/>
                    <a:pt x="62" y="111"/>
                  </a:cubicBezTo>
                  <a:cubicBezTo>
                    <a:pt x="0" y="111"/>
                    <a:pt x="0" y="111"/>
                    <a:pt x="0" y="111"/>
                  </a:cubicBezTo>
                  <a:cubicBezTo>
                    <a:pt x="111" y="0"/>
                    <a:pt x="111" y="0"/>
                    <a:pt x="111" y="0"/>
                  </a:cubicBezTo>
                  <a:cubicBezTo>
                    <a:pt x="222" y="111"/>
                    <a:pt x="222" y="111"/>
                    <a:pt x="222" y="111"/>
                  </a:cubicBezTo>
                  <a:cubicBezTo>
                    <a:pt x="158" y="111"/>
                    <a:pt x="158" y="111"/>
                    <a:pt x="158" y="111"/>
                  </a:cubicBezTo>
                  <a:cubicBezTo>
                    <a:pt x="158" y="114"/>
                    <a:pt x="158" y="1218"/>
                    <a:pt x="158" y="1221"/>
                  </a:cubicBezTo>
                  <a:cubicBezTo>
                    <a:pt x="158" y="1229"/>
                    <a:pt x="158" y="1236"/>
                    <a:pt x="158" y="1244"/>
                  </a:cubicBezTo>
                  <a:cubicBezTo>
                    <a:pt x="158" y="1496"/>
                    <a:pt x="159" y="1834"/>
                    <a:pt x="159" y="1834"/>
                  </a:cubicBezTo>
                  <a:close/>
                </a:path>
              </a:pathLst>
            </a:custGeom>
            <a:solidFill>
              <a:srgbClr val="A5A7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8" name="Freeform 7"/>
            <p:cNvSpPr>
              <a:spLocks/>
            </p:cNvSpPr>
            <p:nvPr/>
          </p:nvSpPr>
          <p:spPr bwMode="auto">
            <a:xfrm>
              <a:off x="2357" y="-113"/>
              <a:ext cx="1372" cy="3441"/>
            </a:xfrm>
            <a:custGeom>
              <a:avLst/>
              <a:gdLst>
                <a:gd name="T0" fmla="*/ 0 w 579"/>
                <a:gd name="T1" fmla="*/ 110 h 1454"/>
                <a:gd name="T2" fmla="*/ 111 w 579"/>
                <a:gd name="T3" fmla="*/ 0 h 1454"/>
                <a:gd name="T4" fmla="*/ 111 w 579"/>
                <a:gd name="T5" fmla="*/ 61 h 1454"/>
                <a:gd name="T6" fmla="*/ 294 w 579"/>
                <a:gd name="T7" fmla="*/ 62 h 1454"/>
                <a:gd name="T8" fmla="*/ 579 w 579"/>
                <a:gd name="T9" fmla="*/ 404 h 1454"/>
                <a:gd name="T10" fmla="*/ 579 w 579"/>
                <a:gd name="T11" fmla="*/ 1406 h 1454"/>
                <a:gd name="T12" fmla="*/ 530 w 579"/>
                <a:gd name="T13" fmla="*/ 1454 h 1454"/>
                <a:gd name="T14" fmla="*/ 482 w 579"/>
                <a:gd name="T15" fmla="*/ 1406 h 1454"/>
                <a:gd name="T16" fmla="*/ 483 w 579"/>
                <a:gd name="T17" fmla="*/ 388 h 1454"/>
                <a:gd name="T18" fmla="*/ 303 w 579"/>
                <a:gd name="T19" fmla="*/ 158 h 1454"/>
                <a:gd name="T20" fmla="*/ 111 w 579"/>
                <a:gd name="T21" fmla="*/ 158 h 1454"/>
                <a:gd name="T22" fmla="*/ 111 w 579"/>
                <a:gd name="T23" fmla="*/ 221 h 1454"/>
                <a:gd name="T24" fmla="*/ 0 w 579"/>
                <a:gd name="T25" fmla="*/ 11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 h="1454">
                  <a:moveTo>
                    <a:pt x="0" y="110"/>
                  </a:moveTo>
                  <a:cubicBezTo>
                    <a:pt x="111" y="0"/>
                    <a:pt x="111" y="0"/>
                    <a:pt x="111" y="0"/>
                  </a:cubicBezTo>
                  <a:cubicBezTo>
                    <a:pt x="111" y="61"/>
                    <a:pt x="111" y="61"/>
                    <a:pt x="111" y="61"/>
                  </a:cubicBezTo>
                  <a:cubicBezTo>
                    <a:pt x="120" y="61"/>
                    <a:pt x="251" y="61"/>
                    <a:pt x="294" y="62"/>
                  </a:cubicBezTo>
                  <a:cubicBezTo>
                    <a:pt x="403" y="64"/>
                    <a:pt x="579" y="135"/>
                    <a:pt x="579" y="404"/>
                  </a:cubicBezTo>
                  <a:cubicBezTo>
                    <a:pt x="579" y="681"/>
                    <a:pt x="579" y="1406"/>
                    <a:pt x="579" y="1406"/>
                  </a:cubicBezTo>
                  <a:cubicBezTo>
                    <a:pt x="578" y="1433"/>
                    <a:pt x="557" y="1454"/>
                    <a:pt x="530" y="1454"/>
                  </a:cubicBezTo>
                  <a:cubicBezTo>
                    <a:pt x="504" y="1454"/>
                    <a:pt x="483" y="1433"/>
                    <a:pt x="482" y="1406"/>
                  </a:cubicBezTo>
                  <a:cubicBezTo>
                    <a:pt x="482" y="1406"/>
                    <a:pt x="483" y="643"/>
                    <a:pt x="483" y="388"/>
                  </a:cubicBezTo>
                  <a:cubicBezTo>
                    <a:pt x="482" y="253"/>
                    <a:pt x="378" y="158"/>
                    <a:pt x="303" y="158"/>
                  </a:cubicBezTo>
                  <a:cubicBezTo>
                    <a:pt x="111" y="158"/>
                    <a:pt x="111" y="158"/>
                    <a:pt x="111" y="158"/>
                  </a:cubicBezTo>
                  <a:cubicBezTo>
                    <a:pt x="111" y="221"/>
                    <a:pt x="111" y="221"/>
                    <a:pt x="111" y="221"/>
                  </a:cubicBezTo>
                  <a:cubicBezTo>
                    <a:pt x="0" y="110"/>
                    <a:pt x="0" y="110"/>
                    <a:pt x="0" y="110"/>
                  </a:cubicBezTo>
                </a:path>
              </a:pathLst>
            </a:custGeom>
            <a:solidFill>
              <a:srgbClr val="66CC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9" name="Freeform 8"/>
            <p:cNvSpPr>
              <a:spLocks/>
            </p:cNvSpPr>
            <p:nvPr/>
          </p:nvSpPr>
          <p:spPr bwMode="auto">
            <a:xfrm>
              <a:off x="2372" y="775"/>
              <a:ext cx="1129" cy="2541"/>
            </a:xfrm>
            <a:custGeom>
              <a:avLst/>
              <a:gdLst>
                <a:gd name="T0" fmla="*/ 0 w 477"/>
                <a:gd name="T1" fmla="*/ 111 h 1074"/>
                <a:gd name="T2" fmla="*/ 111 w 477"/>
                <a:gd name="T3" fmla="*/ 0 h 1074"/>
                <a:gd name="T4" fmla="*/ 111 w 477"/>
                <a:gd name="T5" fmla="*/ 62 h 1074"/>
                <a:gd name="T6" fmla="*/ 192 w 477"/>
                <a:gd name="T7" fmla="*/ 62 h 1074"/>
                <a:gd name="T8" fmla="*/ 477 w 477"/>
                <a:gd name="T9" fmla="*/ 404 h 1074"/>
                <a:gd name="T10" fmla="*/ 477 w 477"/>
                <a:gd name="T11" fmla="*/ 1026 h 1074"/>
                <a:gd name="T12" fmla="*/ 428 w 477"/>
                <a:gd name="T13" fmla="*/ 1074 h 1074"/>
                <a:gd name="T14" fmla="*/ 380 w 477"/>
                <a:gd name="T15" fmla="*/ 1026 h 1074"/>
                <a:gd name="T16" fmla="*/ 380 w 477"/>
                <a:gd name="T17" fmla="*/ 389 h 1074"/>
                <a:gd name="T18" fmla="*/ 201 w 477"/>
                <a:gd name="T19" fmla="*/ 158 h 1074"/>
                <a:gd name="T20" fmla="*/ 111 w 477"/>
                <a:gd name="T21" fmla="*/ 158 h 1074"/>
                <a:gd name="T22" fmla="*/ 111 w 477"/>
                <a:gd name="T23" fmla="*/ 222 h 1074"/>
                <a:gd name="T24" fmla="*/ 0 w 477"/>
                <a:gd name="T25" fmla="*/ 111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074">
                  <a:moveTo>
                    <a:pt x="0" y="111"/>
                  </a:moveTo>
                  <a:cubicBezTo>
                    <a:pt x="111" y="0"/>
                    <a:pt x="111" y="0"/>
                    <a:pt x="111" y="0"/>
                  </a:cubicBezTo>
                  <a:cubicBezTo>
                    <a:pt x="111" y="62"/>
                    <a:pt x="111" y="62"/>
                    <a:pt x="111" y="62"/>
                  </a:cubicBezTo>
                  <a:cubicBezTo>
                    <a:pt x="120" y="62"/>
                    <a:pt x="149" y="62"/>
                    <a:pt x="192" y="62"/>
                  </a:cubicBezTo>
                  <a:cubicBezTo>
                    <a:pt x="301" y="64"/>
                    <a:pt x="477" y="135"/>
                    <a:pt x="477" y="404"/>
                  </a:cubicBezTo>
                  <a:cubicBezTo>
                    <a:pt x="477" y="681"/>
                    <a:pt x="477" y="1026"/>
                    <a:pt x="477" y="1026"/>
                  </a:cubicBezTo>
                  <a:cubicBezTo>
                    <a:pt x="476" y="1052"/>
                    <a:pt x="455" y="1074"/>
                    <a:pt x="428" y="1074"/>
                  </a:cubicBezTo>
                  <a:cubicBezTo>
                    <a:pt x="402" y="1074"/>
                    <a:pt x="380" y="1052"/>
                    <a:pt x="380" y="1026"/>
                  </a:cubicBezTo>
                  <a:cubicBezTo>
                    <a:pt x="380" y="1026"/>
                    <a:pt x="381" y="643"/>
                    <a:pt x="380" y="389"/>
                  </a:cubicBezTo>
                  <a:cubicBezTo>
                    <a:pt x="380" y="254"/>
                    <a:pt x="276" y="158"/>
                    <a:pt x="201" y="158"/>
                  </a:cubicBezTo>
                  <a:cubicBezTo>
                    <a:pt x="111" y="158"/>
                    <a:pt x="111" y="158"/>
                    <a:pt x="111" y="158"/>
                  </a:cubicBezTo>
                  <a:cubicBezTo>
                    <a:pt x="111" y="222"/>
                    <a:pt x="111" y="222"/>
                    <a:pt x="111" y="222"/>
                  </a:cubicBezTo>
                  <a:cubicBezTo>
                    <a:pt x="0" y="111"/>
                    <a:pt x="0" y="111"/>
                    <a:pt x="0" y="111"/>
                  </a:cubicBezTo>
                </a:path>
              </a:pathLst>
            </a:custGeom>
            <a:solidFill>
              <a:srgbClr val="FF0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0" name="Freeform 9"/>
            <p:cNvSpPr>
              <a:spLocks/>
            </p:cNvSpPr>
            <p:nvPr/>
          </p:nvSpPr>
          <p:spPr bwMode="auto">
            <a:xfrm>
              <a:off x="4175" y="775"/>
              <a:ext cx="1130" cy="2539"/>
            </a:xfrm>
            <a:custGeom>
              <a:avLst/>
              <a:gdLst>
                <a:gd name="T0" fmla="*/ 477 w 477"/>
                <a:gd name="T1" fmla="*/ 111 h 1073"/>
                <a:gd name="T2" fmla="*/ 366 w 477"/>
                <a:gd name="T3" fmla="*/ 0 h 1073"/>
                <a:gd name="T4" fmla="*/ 366 w 477"/>
                <a:gd name="T5" fmla="*/ 61 h 1073"/>
                <a:gd name="T6" fmla="*/ 285 w 477"/>
                <a:gd name="T7" fmla="*/ 62 h 1073"/>
                <a:gd name="T8" fmla="*/ 0 w 477"/>
                <a:gd name="T9" fmla="*/ 404 h 1073"/>
                <a:gd name="T10" fmla="*/ 1 w 477"/>
                <a:gd name="T11" fmla="*/ 1026 h 1073"/>
                <a:gd name="T12" fmla="*/ 49 w 477"/>
                <a:gd name="T13" fmla="*/ 1073 h 1073"/>
                <a:gd name="T14" fmla="*/ 97 w 477"/>
                <a:gd name="T15" fmla="*/ 1026 h 1073"/>
                <a:gd name="T16" fmla="*/ 97 w 477"/>
                <a:gd name="T17" fmla="*/ 388 h 1073"/>
                <a:gd name="T18" fmla="*/ 276 w 477"/>
                <a:gd name="T19" fmla="*/ 158 h 1073"/>
                <a:gd name="T20" fmla="*/ 366 w 477"/>
                <a:gd name="T21" fmla="*/ 158 h 1073"/>
                <a:gd name="T22" fmla="*/ 366 w 477"/>
                <a:gd name="T23" fmla="*/ 221 h 1073"/>
                <a:gd name="T24" fmla="*/ 477 w 477"/>
                <a:gd name="T25" fmla="*/ 11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073">
                  <a:moveTo>
                    <a:pt x="477" y="111"/>
                  </a:moveTo>
                  <a:cubicBezTo>
                    <a:pt x="366" y="0"/>
                    <a:pt x="366" y="0"/>
                    <a:pt x="366" y="0"/>
                  </a:cubicBezTo>
                  <a:cubicBezTo>
                    <a:pt x="366" y="61"/>
                    <a:pt x="366" y="61"/>
                    <a:pt x="366" y="61"/>
                  </a:cubicBezTo>
                  <a:cubicBezTo>
                    <a:pt x="357" y="61"/>
                    <a:pt x="328" y="61"/>
                    <a:pt x="285" y="62"/>
                  </a:cubicBezTo>
                  <a:cubicBezTo>
                    <a:pt x="176" y="64"/>
                    <a:pt x="0" y="135"/>
                    <a:pt x="0" y="404"/>
                  </a:cubicBezTo>
                  <a:cubicBezTo>
                    <a:pt x="0" y="681"/>
                    <a:pt x="1" y="1026"/>
                    <a:pt x="1" y="1026"/>
                  </a:cubicBezTo>
                  <a:cubicBezTo>
                    <a:pt x="1" y="1052"/>
                    <a:pt x="22" y="1073"/>
                    <a:pt x="49" y="1073"/>
                  </a:cubicBezTo>
                  <a:cubicBezTo>
                    <a:pt x="75" y="1073"/>
                    <a:pt x="97" y="1052"/>
                    <a:pt x="97" y="1026"/>
                  </a:cubicBezTo>
                  <a:cubicBezTo>
                    <a:pt x="97" y="1026"/>
                    <a:pt x="96" y="643"/>
                    <a:pt x="97" y="388"/>
                  </a:cubicBezTo>
                  <a:cubicBezTo>
                    <a:pt x="97" y="254"/>
                    <a:pt x="201" y="158"/>
                    <a:pt x="276" y="158"/>
                  </a:cubicBezTo>
                  <a:cubicBezTo>
                    <a:pt x="366" y="158"/>
                    <a:pt x="366" y="158"/>
                    <a:pt x="366" y="158"/>
                  </a:cubicBezTo>
                  <a:cubicBezTo>
                    <a:pt x="366" y="221"/>
                    <a:pt x="366" y="221"/>
                    <a:pt x="366" y="221"/>
                  </a:cubicBezTo>
                  <a:lnTo>
                    <a:pt x="477" y="111"/>
                  </a:lnTo>
                  <a:close/>
                </a:path>
              </a:pathLst>
            </a:custGeom>
            <a:solidFill>
              <a:srgbClr val="5DB60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1" name="Freeform 10"/>
            <p:cNvSpPr>
              <a:spLocks/>
            </p:cNvSpPr>
            <p:nvPr/>
          </p:nvSpPr>
          <p:spPr bwMode="auto">
            <a:xfrm>
              <a:off x="3948" y="-113"/>
              <a:ext cx="1371" cy="3441"/>
            </a:xfrm>
            <a:custGeom>
              <a:avLst/>
              <a:gdLst>
                <a:gd name="T0" fmla="*/ 579 w 579"/>
                <a:gd name="T1" fmla="*/ 110 h 1454"/>
                <a:gd name="T2" fmla="*/ 468 w 579"/>
                <a:gd name="T3" fmla="*/ 0 h 1454"/>
                <a:gd name="T4" fmla="*/ 468 w 579"/>
                <a:gd name="T5" fmla="*/ 61 h 1454"/>
                <a:gd name="T6" fmla="*/ 285 w 579"/>
                <a:gd name="T7" fmla="*/ 62 h 1454"/>
                <a:gd name="T8" fmla="*/ 0 w 579"/>
                <a:gd name="T9" fmla="*/ 404 h 1454"/>
                <a:gd name="T10" fmla="*/ 0 w 579"/>
                <a:gd name="T11" fmla="*/ 1406 h 1454"/>
                <a:gd name="T12" fmla="*/ 49 w 579"/>
                <a:gd name="T13" fmla="*/ 1454 h 1454"/>
                <a:gd name="T14" fmla="*/ 97 w 579"/>
                <a:gd name="T15" fmla="*/ 1406 h 1454"/>
                <a:gd name="T16" fmla="*/ 97 w 579"/>
                <a:gd name="T17" fmla="*/ 388 h 1454"/>
                <a:gd name="T18" fmla="*/ 276 w 579"/>
                <a:gd name="T19" fmla="*/ 158 h 1454"/>
                <a:gd name="T20" fmla="*/ 468 w 579"/>
                <a:gd name="T21" fmla="*/ 158 h 1454"/>
                <a:gd name="T22" fmla="*/ 468 w 579"/>
                <a:gd name="T23" fmla="*/ 221 h 1454"/>
                <a:gd name="T24" fmla="*/ 579 w 579"/>
                <a:gd name="T25" fmla="*/ 11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 h="1454">
                  <a:moveTo>
                    <a:pt x="579" y="110"/>
                  </a:moveTo>
                  <a:cubicBezTo>
                    <a:pt x="468" y="0"/>
                    <a:pt x="468" y="0"/>
                    <a:pt x="468" y="0"/>
                  </a:cubicBezTo>
                  <a:cubicBezTo>
                    <a:pt x="468" y="61"/>
                    <a:pt x="468" y="61"/>
                    <a:pt x="468" y="61"/>
                  </a:cubicBezTo>
                  <a:cubicBezTo>
                    <a:pt x="459" y="61"/>
                    <a:pt x="328" y="61"/>
                    <a:pt x="285" y="62"/>
                  </a:cubicBezTo>
                  <a:cubicBezTo>
                    <a:pt x="176" y="64"/>
                    <a:pt x="0" y="135"/>
                    <a:pt x="0" y="404"/>
                  </a:cubicBezTo>
                  <a:cubicBezTo>
                    <a:pt x="0" y="681"/>
                    <a:pt x="0" y="1406"/>
                    <a:pt x="0" y="1406"/>
                  </a:cubicBezTo>
                  <a:cubicBezTo>
                    <a:pt x="1" y="1433"/>
                    <a:pt x="22" y="1454"/>
                    <a:pt x="49" y="1454"/>
                  </a:cubicBezTo>
                  <a:cubicBezTo>
                    <a:pt x="75" y="1454"/>
                    <a:pt x="97" y="1433"/>
                    <a:pt x="97" y="1406"/>
                  </a:cubicBezTo>
                  <a:cubicBezTo>
                    <a:pt x="97" y="1406"/>
                    <a:pt x="96" y="643"/>
                    <a:pt x="97" y="388"/>
                  </a:cubicBezTo>
                  <a:cubicBezTo>
                    <a:pt x="97" y="254"/>
                    <a:pt x="201" y="158"/>
                    <a:pt x="276" y="158"/>
                  </a:cubicBezTo>
                  <a:cubicBezTo>
                    <a:pt x="468" y="158"/>
                    <a:pt x="468" y="158"/>
                    <a:pt x="468" y="158"/>
                  </a:cubicBezTo>
                  <a:cubicBezTo>
                    <a:pt x="468" y="221"/>
                    <a:pt x="468" y="221"/>
                    <a:pt x="468" y="221"/>
                  </a:cubicBezTo>
                  <a:lnTo>
                    <a:pt x="579" y="110"/>
                  </a:lnTo>
                  <a:close/>
                </a:path>
              </a:pathLst>
            </a:custGeom>
            <a:solidFill>
              <a:srgbClr val="FF66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sp>
        <p:nvSpPr>
          <p:cNvPr id="12" name="TextBox 11"/>
          <p:cNvSpPr txBox="1"/>
          <p:nvPr/>
        </p:nvSpPr>
        <p:spPr>
          <a:xfrm>
            <a:off x="376840" y="1118700"/>
            <a:ext cx="4010362" cy="1231106"/>
          </a:xfrm>
          <a:prstGeom prst="rect">
            <a:avLst/>
          </a:prstGeom>
          <a:noFill/>
          <a:ln>
            <a:noFill/>
          </a:ln>
        </p:spPr>
        <p:txBody>
          <a:bodyPr wrap="square" rtlCol="0">
            <a:spAutoFit/>
          </a:bodyPr>
          <a:lstStyle/>
          <a:p>
            <a:pPr algn="r"/>
            <a:r>
              <a:rPr lang="en-US" sz="1600" b="1" dirty="0">
                <a:latin typeface="Open Sans" panose="020B0606030504020204" pitchFamily="34" charset="0"/>
                <a:ea typeface="Open Sans" panose="020B0606030504020204" pitchFamily="34" charset="0"/>
                <a:cs typeface="Open Sans" panose="020B0606030504020204" pitchFamily="34" charset="0"/>
              </a:rPr>
              <a:t>Resources</a:t>
            </a:r>
          </a:p>
          <a:p>
            <a:pPr lvl="2" algn="r"/>
            <a:r>
              <a:rPr lang="en-US" sz="1400" b="1" dirty="0">
                <a:solidFill>
                  <a:srgbClr val="FFFF00"/>
                </a:solidFill>
              </a:rPr>
              <a:t>Management</a:t>
            </a:r>
          </a:p>
          <a:p>
            <a:pPr lvl="2" algn="r"/>
            <a:r>
              <a:rPr lang="en-US" sz="1400" b="1" dirty="0">
                <a:solidFill>
                  <a:srgbClr val="FFFF00"/>
                </a:solidFill>
              </a:rPr>
              <a:t>Personnel</a:t>
            </a:r>
          </a:p>
          <a:p>
            <a:pPr lvl="2" algn="r"/>
            <a:r>
              <a:rPr lang="en-US" sz="1400" b="1" dirty="0">
                <a:solidFill>
                  <a:srgbClr val="FFFF00"/>
                </a:solidFill>
              </a:rPr>
              <a:t>Facilities : Building &amp; Equipment</a:t>
            </a:r>
          </a:p>
          <a:p>
            <a:pPr algn="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4718522" y="1118700"/>
            <a:ext cx="4010362" cy="1015663"/>
          </a:xfrm>
          <a:prstGeom prst="rect">
            <a:avLst/>
          </a:prstGeom>
          <a:noFill/>
          <a:ln>
            <a:noFill/>
          </a:ln>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Characterization</a:t>
            </a:r>
          </a:p>
          <a:p>
            <a:pPr marL="3175" lvl="2"/>
            <a:r>
              <a:rPr lang="en-US" sz="1400" b="1" dirty="0">
                <a:solidFill>
                  <a:srgbClr val="FFFF00"/>
                </a:solidFill>
              </a:rPr>
              <a:t>Test item</a:t>
            </a:r>
          </a:p>
          <a:p>
            <a:pPr marL="3175" lvl="2"/>
            <a:r>
              <a:rPr lang="en-US" sz="1400" b="1" dirty="0">
                <a:solidFill>
                  <a:srgbClr val="FFFF00"/>
                </a:solidFill>
              </a:rPr>
              <a:t>Test system</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6548733" y="3265068"/>
            <a:ext cx="2493457" cy="1415772"/>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Documentation</a:t>
            </a:r>
          </a:p>
          <a:p>
            <a:pPr marL="3175" lvl="2"/>
            <a:r>
              <a:rPr lang="en-US" sz="1400" b="1" dirty="0">
                <a:solidFill>
                  <a:srgbClr val="FFFF00"/>
                </a:solidFill>
              </a:rPr>
              <a:t>Study plan</a:t>
            </a:r>
          </a:p>
          <a:p>
            <a:pPr marL="3175" lvl="2"/>
            <a:r>
              <a:rPr lang="en-US" sz="1400" b="1" dirty="0">
                <a:solidFill>
                  <a:srgbClr val="FFFF00"/>
                </a:solidFill>
              </a:rPr>
              <a:t>SOPs</a:t>
            </a:r>
          </a:p>
          <a:p>
            <a:pPr marL="3175" lvl="2"/>
            <a:r>
              <a:rPr lang="en-US" sz="1400" b="1" dirty="0">
                <a:solidFill>
                  <a:srgbClr val="FFFF00"/>
                </a:solidFill>
              </a:rPr>
              <a:t>Raw data &amp; data collection</a:t>
            </a:r>
          </a:p>
          <a:p>
            <a:pPr marL="3175" lvl="2"/>
            <a:r>
              <a:rPr lang="en-US" sz="1400" b="1" dirty="0">
                <a:solidFill>
                  <a:srgbClr val="FFFF00"/>
                </a:solidFill>
              </a:rPr>
              <a:t>Final report</a:t>
            </a:r>
          </a:p>
          <a:p>
            <a:pPr marL="3175" lvl="2"/>
            <a:r>
              <a:rPr lang="en-US" sz="1400" b="1" dirty="0">
                <a:solidFill>
                  <a:srgbClr val="FFFF00"/>
                </a:solidFill>
              </a:rPr>
              <a:t>Archiving &amp; indexing</a:t>
            </a:r>
          </a:p>
        </p:txBody>
      </p:sp>
      <p:sp>
        <p:nvSpPr>
          <p:cNvPr id="15" name="TextBox 14"/>
          <p:cNvSpPr txBox="1"/>
          <p:nvPr/>
        </p:nvSpPr>
        <p:spPr>
          <a:xfrm>
            <a:off x="4677107" y="5667806"/>
            <a:ext cx="4010362" cy="338554"/>
          </a:xfrm>
          <a:prstGeom prst="rect">
            <a:avLst/>
          </a:prstGeom>
          <a:noFill/>
          <a:ln>
            <a:noFill/>
          </a:ln>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Validation</a:t>
            </a:r>
          </a:p>
        </p:txBody>
      </p:sp>
      <p:sp>
        <p:nvSpPr>
          <p:cNvPr id="16" name="TextBox 15"/>
          <p:cNvSpPr txBox="1"/>
          <p:nvPr/>
        </p:nvSpPr>
        <p:spPr>
          <a:xfrm>
            <a:off x="376840" y="5667806"/>
            <a:ext cx="4010362" cy="1231106"/>
          </a:xfrm>
          <a:prstGeom prst="rect">
            <a:avLst/>
          </a:prstGeom>
          <a:noFill/>
          <a:ln>
            <a:noFill/>
          </a:ln>
        </p:spPr>
        <p:txBody>
          <a:bodyPr wrap="square" rtlCol="0">
            <a:spAutoFit/>
          </a:bodyPr>
          <a:lstStyle/>
          <a:p>
            <a:pPr algn="r"/>
            <a:r>
              <a:rPr lang="en-US" sz="1600" b="1" dirty="0">
                <a:latin typeface="Open Sans" panose="020B0606030504020204" pitchFamily="34" charset="0"/>
                <a:ea typeface="Open Sans" panose="020B0606030504020204" pitchFamily="34" charset="0"/>
                <a:cs typeface="Open Sans" panose="020B0606030504020204" pitchFamily="34" charset="0"/>
              </a:rPr>
              <a:t>Quality Assurance</a:t>
            </a:r>
          </a:p>
          <a:p>
            <a:pPr lvl="2" algn="r"/>
            <a:r>
              <a:rPr lang="en-US" sz="1400" b="1" dirty="0">
                <a:solidFill>
                  <a:srgbClr val="FFFF00"/>
                </a:solidFill>
              </a:rPr>
              <a:t>Review of study plan &amp; SOP</a:t>
            </a:r>
          </a:p>
          <a:p>
            <a:pPr lvl="2" algn="r"/>
            <a:r>
              <a:rPr lang="en-US" sz="1400" b="1" dirty="0">
                <a:solidFill>
                  <a:srgbClr val="FFFF00"/>
                </a:solidFill>
              </a:rPr>
              <a:t>Planning</a:t>
            </a:r>
          </a:p>
          <a:p>
            <a:pPr lvl="2" algn="r"/>
            <a:r>
              <a:rPr lang="en-US" sz="1400" b="1" dirty="0">
                <a:solidFill>
                  <a:srgbClr val="FFFF00"/>
                </a:solidFill>
              </a:rPr>
              <a:t>Audits and inspections</a:t>
            </a:r>
          </a:p>
          <a:p>
            <a:pPr algn="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itle 2"/>
          <p:cNvSpPr txBox="1">
            <a:spLocks/>
          </p:cNvSpPr>
          <p:nvPr/>
        </p:nvSpPr>
        <p:spPr>
          <a:xfrm>
            <a:off x="185274" y="435"/>
            <a:ext cx="7543800"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GLP: Basic Points</a:t>
            </a:r>
          </a:p>
        </p:txBody>
      </p:sp>
    </p:spTree>
    <p:extLst>
      <p:ext uri="{BB962C8B-B14F-4D97-AF65-F5344CB8AC3E}">
        <p14:creationId xmlns:p14="http://schemas.microsoft.com/office/powerpoint/2010/main" val="238288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90259" y="3539523"/>
            <a:ext cx="3843775" cy="11414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00000"/>
                </a:solidFill>
              </a:rPr>
              <a:t>Building</a:t>
            </a:r>
          </a:p>
        </p:txBody>
      </p:sp>
      <p:sp>
        <p:nvSpPr>
          <p:cNvPr id="18" name="Rectangle 17"/>
          <p:cNvSpPr/>
          <p:nvPr/>
        </p:nvSpPr>
        <p:spPr>
          <a:xfrm>
            <a:off x="742086" y="2430895"/>
            <a:ext cx="3841218" cy="11414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00000"/>
                </a:solidFill>
              </a:rPr>
              <a:t>Personnel</a:t>
            </a:r>
          </a:p>
        </p:txBody>
      </p:sp>
      <p:sp>
        <p:nvSpPr>
          <p:cNvPr id="19" name="Rectangle 18"/>
          <p:cNvSpPr/>
          <p:nvPr/>
        </p:nvSpPr>
        <p:spPr>
          <a:xfrm>
            <a:off x="742085" y="4723254"/>
            <a:ext cx="3827309" cy="11414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00000"/>
                </a:solidFill>
              </a:rPr>
              <a:t>Equipment</a:t>
            </a:r>
          </a:p>
        </p:txBody>
      </p:sp>
      <p:sp>
        <p:nvSpPr>
          <p:cNvPr id="20" name="Rectangle 19"/>
          <p:cNvSpPr/>
          <p:nvPr/>
        </p:nvSpPr>
        <p:spPr>
          <a:xfrm>
            <a:off x="4583304" y="1275766"/>
            <a:ext cx="3850730" cy="11414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00000"/>
                </a:solidFill>
              </a:rPr>
              <a:t>Management</a:t>
            </a:r>
          </a:p>
        </p:txBody>
      </p:sp>
      <p:grpSp>
        <p:nvGrpSpPr>
          <p:cNvPr id="4" name="Group 3"/>
          <p:cNvGrpSpPr/>
          <p:nvPr/>
        </p:nvGrpSpPr>
        <p:grpSpPr>
          <a:xfrm>
            <a:off x="3441891" y="1292005"/>
            <a:ext cx="2282825" cy="4564063"/>
            <a:chOff x="4954588" y="1735138"/>
            <a:chExt cx="2282825" cy="4564063"/>
          </a:xfrm>
        </p:grpSpPr>
        <p:sp>
          <p:nvSpPr>
            <p:cNvPr id="5" name="Freeform 26"/>
            <p:cNvSpPr>
              <a:spLocks/>
            </p:cNvSpPr>
            <p:nvPr/>
          </p:nvSpPr>
          <p:spPr bwMode="auto">
            <a:xfrm>
              <a:off x="4954588" y="4016375"/>
              <a:ext cx="1141413" cy="1141413"/>
            </a:xfrm>
            <a:custGeom>
              <a:avLst/>
              <a:gdLst>
                <a:gd name="T0" fmla="*/ 0 w 719"/>
                <a:gd name="T1" fmla="*/ 0 h 719"/>
                <a:gd name="T2" fmla="*/ 719 w 719"/>
                <a:gd name="T3" fmla="*/ 0 h 719"/>
                <a:gd name="T4" fmla="*/ 719 w 719"/>
                <a:gd name="T5" fmla="*/ 719 h 719"/>
                <a:gd name="T6" fmla="*/ 0 w 719"/>
                <a:gd name="T7" fmla="*/ 0 h 719"/>
              </a:gdLst>
              <a:ahLst/>
              <a:cxnLst>
                <a:cxn ang="0">
                  <a:pos x="T0" y="T1"/>
                </a:cxn>
                <a:cxn ang="0">
                  <a:pos x="T2" y="T3"/>
                </a:cxn>
                <a:cxn ang="0">
                  <a:pos x="T4" y="T5"/>
                </a:cxn>
                <a:cxn ang="0">
                  <a:pos x="T6" y="T7"/>
                </a:cxn>
              </a:cxnLst>
              <a:rect l="0" t="0" r="r" b="b"/>
              <a:pathLst>
                <a:path w="719" h="719">
                  <a:moveTo>
                    <a:pt x="0" y="0"/>
                  </a:moveTo>
                  <a:lnTo>
                    <a:pt x="719" y="0"/>
                  </a:lnTo>
                  <a:lnTo>
                    <a:pt x="719" y="719"/>
                  </a:lnTo>
                  <a:lnTo>
                    <a:pt x="0" y="0"/>
                  </a:lnTo>
                  <a:close/>
                </a:path>
              </a:pathLst>
            </a:custGeom>
            <a:solidFill>
              <a:schemeClr val="accent5"/>
            </a:solidFill>
            <a:ln w="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27"/>
            <p:cNvSpPr>
              <a:spLocks/>
            </p:cNvSpPr>
            <p:nvPr/>
          </p:nvSpPr>
          <p:spPr bwMode="auto">
            <a:xfrm>
              <a:off x="6096000" y="4016375"/>
              <a:ext cx="1141413" cy="1141413"/>
            </a:xfrm>
            <a:custGeom>
              <a:avLst/>
              <a:gdLst>
                <a:gd name="T0" fmla="*/ 0 w 719"/>
                <a:gd name="T1" fmla="*/ 0 h 719"/>
                <a:gd name="T2" fmla="*/ 719 w 719"/>
                <a:gd name="T3" fmla="*/ 719 h 719"/>
                <a:gd name="T4" fmla="*/ 0 w 719"/>
                <a:gd name="T5" fmla="*/ 719 h 719"/>
                <a:gd name="T6" fmla="*/ 0 w 719"/>
                <a:gd name="T7" fmla="*/ 0 h 719"/>
              </a:gdLst>
              <a:ahLst/>
              <a:cxnLst>
                <a:cxn ang="0">
                  <a:pos x="T0" y="T1"/>
                </a:cxn>
                <a:cxn ang="0">
                  <a:pos x="T2" y="T3"/>
                </a:cxn>
                <a:cxn ang="0">
                  <a:pos x="T4" y="T5"/>
                </a:cxn>
                <a:cxn ang="0">
                  <a:pos x="T6" y="T7"/>
                </a:cxn>
              </a:cxnLst>
              <a:rect l="0" t="0" r="r" b="b"/>
              <a:pathLst>
                <a:path w="719" h="719">
                  <a:moveTo>
                    <a:pt x="0" y="0"/>
                  </a:moveTo>
                  <a:lnTo>
                    <a:pt x="719" y="719"/>
                  </a:lnTo>
                  <a:lnTo>
                    <a:pt x="0" y="719"/>
                  </a:lnTo>
                  <a:lnTo>
                    <a:pt x="0" y="0"/>
                  </a:lnTo>
                  <a:close/>
                </a:path>
              </a:pathLst>
            </a:custGeom>
            <a:solidFill>
              <a:schemeClr val="accent5">
                <a:lumMod val="75000"/>
              </a:schemeClr>
            </a:solidFill>
            <a:ln w="0">
              <a:solidFill>
                <a:schemeClr val="accent5">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28"/>
            <p:cNvSpPr>
              <a:spLocks/>
            </p:cNvSpPr>
            <p:nvPr/>
          </p:nvSpPr>
          <p:spPr bwMode="auto">
            <a:xfrm>
              <a:off x="6096000" y="2876550"/>
              <a:ext cx="1141413" cy="1139825"/>
            </a:xfrm>
            <a:custGeom>
              <a:avLst/>
              <a:gdLst>
                <a:gd name="T0" fmla="*/ 0 w 719"/>
                <a:gd name="T1" fmla="*/ 0 h 718"/>
                <a:gd name="T2" fmla="*/ 719 w 719"/>
                <a:gd name="T3" fmla="*/ 0 h 718"/>
                <a:gd name="T4" fmla="*/ 0 w 719"/>
                <a:gd name="T5" fmla="*/ 718 h 718"/>
                <a:gd name="T6" fmla="*/ 0 w 719"/>
                <a:gd name="T7" fmla="*/ 0 h 718"/>
              </a:gdLst>
              <a:ahLst/>
              <a:cxnLst>
                <a:cxn ang="0">
                  <a:pos x="T0" y="T1"/>
                </a:cxn>
                <a:cxn ang="0">
                  <a:pos x="T2" y="T3"/>
                </a:cxn>
                <a:cxn ang="0">
                  <a:pos x="T4" y="T5"/>
                </a:cxn>
                <a:cxn ang="0">
                  <a:pos x="T6" y="T7"/>
                </a:cxn>
              </a:cxnLst>
              <a:rect l="0" t="0" r="r" b="b"/>
              <a:pathLst>
                <a:path w="719" h="718">
                  <a:moveTo>
                    <a:pt x="0" y="0"/>
                  </a:moveTo>
                  <a:lnTo>
                    <a:pt x="719" y="0"/>
                  </a:lnTo>
                  <a:lnTo>
                    <a:pt x="0" y="718"/>
                  </a:lnTo>
                  <a:lnTo>
                    <a:pt x="0"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9"/>
            <p:cNvSpPr>
              <a:spLocks/>
            </p:cNvSpPr>
            <p:nvPr/>
          </p:nvSpPr>
          <p:spPr bwMode="auto">
            <a:xfrm>
              <a:off x="4954588" y="2876550"/>
              <a:ext cx="1141413" cy="1139825"/>
            </a:xfrm>
            <a:custGeom>
              <a:avLst/>
              <a:gdLst>
                <a:gd name="T0" fmla="*/ 719 w 719"/>
                <a:gd name="T1" fmla="*/ 0 h 718"/>
                <a:gd name="T2" fmla="*/ 719 w 719"/>
                <a:gd name="T3" fmla="*/ 718 h 718"/>
                <a:gd name="T4" fmla="*/ 0 w 719"/>
                <a:gd name="T5" fmla="*/ 718 h 718"/>
                <a:gd name="T6" fmla="*/ 719 w 719"/>
                <a:gd name="T7" fmla="*/ 0 h 718"/>
              </a:gdLst>
              <a:ahLst/>
              <a:cxnLst>
                <a:cxn ang="0">
                  <a:pos x="T0" y="T1"/>
                </a:cxn>
                <a:cxn ang="0">
                  <a:pos x="T2" y="T3"/>
                </a:cxn>
                <a:cxn ang="0">
                  <a:pos x="T4" y="T5"/>
                </a:cxn>
                <a:cxn ang="0">
                  <a:pos x="T6" y="T7"/>
                </a:cxn>
              </a:cxnLst>
              <a:rect l="0" t="0" r="r" b="b"/>
              <a:pathLst>
                <a:path w="719" h="718">
                  <a:moveTo>
                    <a:pt x="719" y="0"/>
                  </a:moveTo>
                  <a:lnTo>
                    <a:pt x="719" y="718"/>
                  </a:lnTo>
                  <a:lnTo>
                    <a:pt x="0" y="718"/>
                  </a:lnTo>
                  <a:lnTo>
                    <a:pt x="719" y="0"/>
                  </a:lnTo>
                  <a:close/>
                </a:path>
              </a:pathLst>
            </a:custGeom>
            <a:solidFill>
              <a:schemeClr val="accent4">
                <a:lumMod val="75000"/>
              </a:schemeClr>
            </a:solidFill>
            <a:ln w="0">
              <a:solidFill>
                <a:schemeClr val="accent4">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30"/>
            <p:cNvSpPr>
              <a:spLocks/>
            </p:cNvSpPr>
            <p:nvPr/>
          </p:nvSpPr>
          <p:spPr bwMode="auto">
            <a:xfrm>
              <a:off x="6096000" y="5157788"/>
              <a:ext cx="1141413" cy="1141413"/>
            </a:xfrm>
            <a:custGeom>
              <a:avLst/>
              <a:gdLst>
                <a:gd name="T0" fmla="*/ 0 w 719"/>
                <a:gd name="T1" fmla="*/ 0 h 719"/>
                <a:gd name="T2" fmla="*/ 719 w 719"/>
                <a:gd name="T3" fmla="*/ 0 h 719"/>
                <a:gd name="T4" fmla="*/ 0 w 719"/>
                <a:gd name="T5" fmla="*/ 719 h 719"/>
                <a:gd name="T6" fmla="*/ 0 w 719"/>
                <a:gd name="T7" fmla="*/ 0 h 719"/>
              </a:gdLst>
              <a:ahLst/>
              <a:cxnLst>
                <a:cxn ang="0">
                  <a:pos x="T0" y="T1"/>
                </a:cxn>
                <a:cxn ang="0">
                  <a:pos x="T2" y="T3"/>
                </a:cxn>
                <a:cxn ang="0">
                  <a:pos x="T4" y="T5"/>
                </a:cxn>
                <a:cxn ang="0">
                  <a:pos x="T6" y="T7"/>
                </a:cxn>
              </a:cxnLst>
              <a:rect l="0" t="0" r="r" b="b"/>
              <a:pathLst>
                <a:path w="719" h="719">
                  <a:moveTo>
                    <a:pt x="0" y="0"/>
                  </a:moveTo>
                  <a:lnTo>
                    <a:pt x="719" y="0"/>
                  </a:lnTo>
                  <a:lnTo>
                    <a:pt x="0" y="719"/>
                  </a:lnTo>
                  <a:lnTo>
                    <a:pt x="0" y="0"/>
                  </a:lnTo>
                  <a:close/>
                </a:path>
              </a:pathLst>
            </a:custGeom>
            <a:solidFill>
              <a:schemeClr val="accent6"/>
            </a:solidFill>
            <a:ln w="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31"/>
            <p:cNvSpPr>
              <a:spLocks/>
            </p:cNvSpPr>
            <p:nvPr/>
          </p:nvSpPr>
          <p:spPr bwMode="auto">
            <a:xfrm>
              <a:off x="4954588" y="5157788"/>
              <a:ext cx="1141413" cy="1141413"/>
            </a:xfrm>
            <a:custGeom>
              <a:avLst/>
              <a:gdLst>
                <a:gd name="T0" fmla="*/ 719 w 719"/>
                <a:gd name="T1" fmla="*/ 0 h 719"/>
                <a:gd name="T2" fmla="*/ 719 w 719"/>
                <a:gd name="T3" fmla="*/ 719 h 719"/>
                <a:gd name="T4" fmla="*/ 0 w 719"/>
                <a:gd name="T5" fmla="*/ 719 h 719"/>
                <a:gd name="T6" fmla="*/ 719 w 719"/>
                <a:gd name="T7" fmla="*/ 0 h 719"/>
              </a:gdLst>
              <a:ahLst/>
              <a:cxnLst>
                <a:cxn ang="0">
                  <a:pos x="T0" y="T1"/>
                </a:cxn>
                <a:cxn ang="0">
                  <a:pos x="T2" y="T3"/>
                </a:cxn>
                <a:cxn ang="0">
                  <a:pos x="T4" y="T5"/>
                </a:cxn>
                <a:cxn ang="0">
                  <a:pos x="T6" y="T7"/>
                </a:cxn>
              </a:cxnLst>
              <a:rect l="0" t="0" r="r" b="b"/>
              <a:pathLst>
                <a:path w="719" h="719">
                  <a:moveTo>
                    <a:pt x="719" y="0"/>
                  </a:moveTo>
                  <a:lnTo>
                    <a:pt x="719" y="719"/>
                  </a:lnTo>
                  <a:lnTo>
                    <a:pt x="0" y="719"/>
                  </a:lnTo>
                  <a:lnTo>
                    <a:pt x="719" y="0"/>
                  </a:lnTo>
                  <a:close/>
                </a:path>
              </a:pathLst>
            </a:custGeom>
            <a:solidFill>
              <a:schemeClr val="accent6">
                <a:lumMod val="75000"/>
              </a:schemeClr>
            </a:solidFill>
            <a:ln w="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2"/>
            <p:cNvSpPr>
              <a:spLocks/>
            </p:cNvSpPr>
            <p:nvPr/>
          </p:nvSpPr>
          <p:spPr bwMode="auto">
            <a:xfrm>
              <a:off x="4954588" y="1735138"/>
              <a:ext cx="1141413" cy="1141413"/>
            </a:xfrm>
            <a:custGeom>
              <a:avLst/>
              <a:gdLst>
                <a:gd name="T0" fmla="*/ 0 w 719"/>
                <a:gd name="T1" fmla="*/ 0 h 719"/>
                <a:gd name="T2" fmla="*/ 719 w 719"/>
                <a:gd name="T3" fmla="*/ 0 h 719"/>
                <a:gd name="T4" fmla="*/ 719 w 719"/>
                <a:gd name="T5" fmla="*/ 719 h 719"/>
                <a:gd name="T6" fmla="*/ 0 w 719"/>
                <a:gd name="T7" fmla="*/ 0 h 719"/>
              </a:gdLst>
              <a:ahLst/>
              <a:cxnLst>
                <a:cxn ang="0">
                  <a:pos x="T0" y="T1"/>
                </a:cxn>
                <a:cxn ang="0">
                  <a:pos x="T2" y="T3"/>
                </a:cxn>
                <a:cxn ang="0">
                  <a:pos x="T4" y="T5"/>
                </a:cxn>
                <a:cxn ang="0">
                  <a:pos x="T6" y="T7"/>
                </a:cxn>
              </a:cxnLst>
              <a:rect l="0" t="0" r="r" b="b"/>
              <a:pathLst>
                <a:path w="719" h="719">
                  <a:moveTo>
                    <a:pt x="0" y="0"/>
                  </a:moveTo>
                  <a:lnTo>
                    <a:pt x="719" y="0"/>
                  </a:lnTo>
                  <a:lnTo>
                    <a:pt x="719" y="719"/>
                  </a:lnTo>
                  <a:lnTo>
                    <a:pt x="0" y="0"/>
                  </a:lnTo>
                  <a:close/>
                </a:path>
              </a:pathLst>
            </a:custGeom>
            <a:solidFill>
              <a:schemeClr val="accent2"/>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3"/>
            <p:cNvSpPr>
              <a:spLocks/>
            </p:cNvSpPr>
            <p:nvPr/>
          </p:nvSpPr>
          <p:spPr bwMode="auto">
            <a:xfrm>
              <a:off x="6096000" y="1735138"/>
              <a:ext cx="1141413" cy="1141413"/>
            </a:xfrm>
            <a:custGeom>
              <a:avLst/>
              <a:gdLst>
                <a:gd name="T0" fmla="*/ 0 w 719"/>
                <a:gd name="T1" fmla="*/ 0 h 719"/>
                <a:gd name="T2" fmla="*/ 719 w 719"/>
                <a:gd name="T3" fmla="*/ 719 h 719"/>
                <a:gd name="T4" fmla="*/ 0 w 719"/>
                <a:gd name="T5" fmla="*/ 719 h 719"/>
                <a:gd name="T6" fmla="*/ 0 w 719"/>
                <a:gd name="T7" fmla="*/ 0 h 719"/>
              </a:gdLst>
              <a:ahLst/>
              <a:cxnLst>
                <a:cxn ang="0">
                  <a:pos x="T0" y="T1"/>
                </a:cxn>
                <a:cxn ang="0">
                  <a:pos x="T2" y="T3"/>
                </a:cxn>
                <a:cxn ang="0">
                  <a:pos x="T4" y="T5"/>
                </a:cxn>
                <a:cxn ang="0">
                  <a:pos x="T6" y="T7"/>
                </a:cxn>
              </a:cxnLst>
              <a:rect l="0" t="0" r="r" b="b"/>
              <a:pathLst>
                <a:path w="719" h="719">
                  <a:moveTo>
                    <a:pt x="0" y="0"/>
                  </a:moveTo>
                  <a:lnTo>
                    <a:pt x="719" y="719"/>
                  </a:lnTo>
                  <a:lnTo>
                    <a:pt x="0" y="719"/>
                  </a:lnTo>
                  <a:lnTo>
                    <a:pt x="0" y="0"/>
                  </a:lnTo>
                  <a:close/>
                </a:path>
              </a:pathLst>
            </a:custGeom>
            <a:solidFill>
              <a:schemeClr val="accent2">
                <a:lumMod val="75000"/>
              </a:schemeClr>
            </a:solidFill>
            <a:ln w="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4177482" y="1661438"/>
            <a:ext cx="811644" cy="461665"/>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4" name="TextBox 13"/>
          <p:cNvSpPr txBox="1"/>
          <p:nvPr/>
        </p:nvSpPr>
        <p:spPr>
          <a:xfrm>
            <a:off x="4184439" y="2767436"/>
            <a:ext cx="811644" cy="461665"/>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5" name="TextBox 14"/>
          <p:cNvSpPr txBox="1"/>
          <p:nvPr/>
        </p:nvSpPr>
        <p:spPr>
          <a:xfrm>
            <a:off x="4177482" y="3924678"/>
            <a:ext cx="811644" cy="461665"/>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6" name="TextBox 15"/>
          <p:cNvSpPr txBox="1"/>
          <p:nvPr/>
        </p:nvSpPr>
        <p:spPr>
          <a:xfrm>
            <a:off x="4177482" y="5069302"/>
            <a:ext cx="811644" cy="461665"/>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21" name="Title 2"/>
          <p:cNvSpPr txBox="1">
            <a:spLocks/>
          </p:cNvSpPr>
          <p:nvPr/>
        </p:nvSpPr>
        <p:spPr>
          <a:xfrm>
            <a:off x="685800" y="216606"/>
            <a:ext cx="7543800"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1. Resources</a:t>
            </a:r>
            <a:endParaRPr lang="en-US" b="1" dirty="0"/>
          </a:p>
        </p:txBody>
      </p:sp>
      <p:sp>
        <p:nvSpPr>
          <p:cNvPr id="22" name="Rectangle 21"/>
          <p:cNvSpPr/>
          <p:nvPr/>
        </p:nvSpPr>
        <p:spPr>
          <a:xfrm>
            <a:off x="742087" y="6055834"/>
            <a:ext cx="7691948" cy="369332"/>
          </a:xfrm>
          <a:prstGeom prst="rect">
            <a:avLst/>
          </a:prstGeom>
        </p:spPr>
        <p:txBody>
          <a:bodyPr wrap="square">
            <a:spAutoFit/>
          </a:bodyPr>
          <a:lstStyle/>
          <a:p>
            <a:pPr algn="ctr"/>
            <a:r>
              <a:rPr lang="en-US" dirty="0"/>
              <a:t>GLP requires that all resources be adequate for the task at hand</a:t>
            </a:r>
          </a:p>
        </p:txBody>
      </p:sp>
    </p:spTree>
    <p:extLst>
      <p:ext uri="{BB962C8B-B14F-4D97-AF65-F5344CB8AC3E}">
        <p14:creationId xmlns:p14="http://schemas.microsoft.com/office/powerpoint/2010/main" val="173124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Overall responsibility for GLP implementation</a:t>
            </a:r>
          </a:p>
          <a:p>
            <a:pPr lvl="1"/>
            <a:r>
              <a:rPr lang="en-US" dirty="0"/>
              <a:t>Must provide proper resources </a:t>
            </a:r>
            <a:r>
              <a:rPr lang="mr-IN" dirty="0"/>
              <a:t>–</a:t>
            </a:r>
            <a:r>
              <a:rPr lang="en-US" dirty="0"/>
              <a:t> </a:t>
            </a:r>
          </a:p>
          <a:p>
            <a:pPr lvl="2"/>
            <a:r>
              <a:rPr lang="en-US" dirty="0"/>
              <a:t>Personnel</a:t>
            </a:r>
          </a:p>
          <a:p>
            <a:pPr lvl="2"/>
            <a:r>
              <a:rPr lang="en-US" dirty="0"/>
              <a:t>Facilities / Equipment</a:t>
            </a:r>
          </a:p>
          <a:p>
            <a:pPr lvl="1"/>
            <a:r>
              <a:rPr lang="en-US" dirty="0"/>
              <a:t>Should demonstrate that the resources are suitable for the task</a:t>
            </a:r>
          </a:p>
          <a:p>
            <a:pPr lvl="1"/>
            <a:r>
              <a:rPr lang="en-US" dirty="0"/>
              <a:t>Promote </a:t>
            </a:r>
            <a:r>
              <a:rPr lang="en-US" b="1" u="sng" dirty="0"/>
              <a:t>good science</a:t>
            </a:r>
            <a:r>
              <a:rPr lang="en-US" b="1" dirty="0"/>
              <a:t> </a:t>
            </a:r>
            <a:r>
              <a:rPr lang="en-US" dirty="0"/>
              <a:t>and </a:t>
            </a:r>
            <a:r>
              <a:rPr lang="en-US" b="1" u="sng" dirty="0"/>
              <a:t>good organization</a:t>
            </a:r>
          </a:p>
          <a:p>
            <a:pPr lvl="1"/>
            <a:r>
              <a:rPr lang="en-US" dirty="0"/>
              <a:t>Implementation of GLP</a:t>
            </a:r>
          </a:p>
          <a:p>
            <a:endParaRPr lang="en-US" dirty="0"/>
          </a:p>
          <a:p>
            <a:r>
              <a:rPr lang="en-US" dirty="0"/>
              <a:t>Each test site or test facility retains a document identifying individuals with management responsibilities</a:t>
            </a:r>
          </a:p>
        </p:txBody>
      </p:sp>
      <p:sp>
        <p:nvSpPr>
          <p:cNvPr id="3" name="Title 2"/>
          <p:cNvSpPr>
            <a:spLocks noGrp="1"/>
          </p:cNvSpPr>
          <p:nvPr>
            <p:ph type="title"/>
          </p:nvPr>
        </p:nvSpPr>
        <p:spPr/>
        <p:txBody>
          <a:bodyPr/>
          <a:lstStyle/>
          <a:p>
            <a:r>
              <a:rPr lang="en-US" dirty="0"/>
              <a:t>1A. Management</a:t>
            </a:r>
          </a:p>
        </p:txBody>
      </p:sp>
    </p:spTree>
    <p:extLst>
      <p:ext uri="{BB962C8B-B14F-4D97-AF65-F5344CB8AC3E}">
        <p14:creationId xmlns:p14="http://schemas.microsoft.com/office/powerpoint/2010/main" val="369580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97" y="235199"/>
            <a:ext cx="8168064" cy="6491481"/>
          </a:xfrm>
        </p:spPr>
        <p:txBody>
          <a:bodyPr>
            <a:normAutofit lnSpcReduction="10000"/>
          </a:bodyPr>
          <a:lstStyle/>
          <a:p>
            <a:r>
              <a:rPr lang="en-US" dirty="0"/>
              <a:t>Good Science</a:t>
            </a:r>
          </a:p>
          <a:p>
            <a:pPr lvl="1"/>
            <a:r>
              <a:rPr lang="en-US" dirty="0"/>
              <a:t>Experimental design</a:t>
            </a:r>
          </a:p>
          <a:p>
            <a:pPr lvl="1"/>
            <a:r>
              <a:rPr lang="en-US" dirty="0"/>
              <a:t>Based on known scientific principles</a:t>
            </a:r>
          </a:p>
          <a:p>
            <a:pPr lvl="1"/>
            <a:r>
              <a:rPr lang="en-US" dirty="0"/>
              <a:t>Knowledge of experimental variables / bias</a:t>
            </a:r>
          </a:p>
          <a:p>
            <a:pPr lvl="1"/>
            <a:r>
              <a:rPr lang="en-US" dirty="0"/>
              <a:t>Interpretation of results</a:t>
            </a:r>
          </a:p>
          <a:p>
            <a:pPr lvl="1"/>
            <a:r>
              <a:rPr lang="en-US" dirty="0"/>
              <a:t>Results become part of accepted scientific knowledge</a:t>
            </a:r>
          </a:p>
          <a:p>
            <a:endParaRPr lang="en-US" dirty="0"/>
          </a:p>
          <a:p>
            <a:r>
              <a:rPr lang="en-US" dirty="0"/>
              <a:t>Good Organization : </a:t>
            </a:r>
            <a:r>
              <a:rPr lang="en-US" b="1" u="sng" dirty="0"/>
              <a:t>COVERED BY GLP</a:t>
            </a:r>
          </a:p>
          <a:p>
            <a:pPr lvl="1"/>
            <a:r>
              <a:rPr lang="en-US" dirty="0"/>
              <a:t>Planning of studies and resource allocation</a:t>
            </a:r>
          </a:p>
          <a:p>
            <a:pPr lvl="1"/>
            <a:r>
              <a:rPr lang="en-US" dirty="0"/>
              <a:t>Adequate physical facilities</a:t>
            </a:r>
          </a:p>
          <a:p>
            <a:pPr lvl="1"/>
            <a:r>
              <a:rPr lang="en-US" dirty="0"/>
              <a:t>Sufficient qualified staff </a:t>
            </a:r>
            <a:r>
              <a:rPr lang="mr-IN" dirty="0"/>
              <a:t>–</a:t>
            </a:r>
            <a:r>
              <a:rPr lang="en-US" dirty="0"/>
              <a:t> recruitment</a:t>
            </a:r>
          </a:p>
          <a:p>
            <a:pPr lvl="1"/>
            <a:r>
              <a:rPr lang="en-US" dirty="0"/>
              <a:t>Definition of staff responsibilities</a:t>
            </a:r>
          </a:p>
          <a:p>
            <a:pPr lvl="1"/>
            <a:r>
              <a:rPr lang="en-US" dirty="0"/>
              <a:t>Staff training</a:t>
            </a:r>
          </a:p>
          <a:p>
            <a:pPr lvl="1"/>
            <a:r>
              <a:rPr lang="en-US" dirty="0"/>
              <a:t>Proper conduct of studies</a:t>
            </a:r>
          </a:p>
          <a:p>
            <a:pPr lvl="1"/>
            <a:r>
              <a:rPr lang="en-US" dirty="0"/>
              <a:t>Good record keeping and organized archives</a:t>
            </a:r>
          </a:p>
          <a:p>
            <a:pPr lvl="1"/>
            <a:r>
              <a:rPr lang="en-US" dirty="0"/>
              <a:t>Verification procedures for study conduct and results</a:t>
            </a:r>
          </a:p>
        </p:txBody>
      </p:sp>
    </p:spTree>
    <p:extLst>
      <p:ext uri="{BB962C8B-B14F-4D97-AF65-F5344CB8AC3E}">
        <p14:creationId xmlns:p14="http://schemas.microsoft.com/office/powerpoint/2010/main" val="359224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470397"/>
            <a:ext cx="7637786" cy="5993069"/>
          </a:xfrm>
        </p:spPr>
        <p:txBody>
          <a:bodyPr/>
          <a:lstStyle/>
          <a:p>
            <a:r>
              <a:rPr lang="en-US" b="1" u="sng" dirty="0"/>
              <a:t>PLANNING / RESOURCE ALLOCATION</a:t>
            </a:r>
          </a:p>
          <a:p>
            <a:pPr lvl="1"/>
            <a:r>
              <a:rPr lang="en-US" dirty="0"/>
              <a:t>Management responsibility</a:t>
            </a:r>
          </a:p>
          <a:p>
            <a:pPr lvl="1"/>
            <a:r>
              <a:rPr lang="en-US" dirty="0"/>
              <a:t>Sufficient physical resources and personnel were available to perform studies compliant with GLP</a:t>
            </a:r>
          </a:p>
          <a:p>
            <a:pPr lvl="1"/>
            <a:endParaRPr lang="en-US" dirty="0"/>
          </a:p>
          <a:p>
            <a:pPr lvl="1"/>
            <a:endParaRPr lang="en-US" dirty="0"/>
          </a:p>
          <a:p>
            <a:pPr lvl="1"/>
            <a:endParaRPr lang="en-US" dirty="0"/>
          </a:p>
          <a:p>
            <a:pPr lvl="1"/>
            <a:endParaRPr lang="en-US" dirty="0"/>
          </a:p>
          <a:p>
            <a:pPr marL="384048" lvl="1" indent="0">
              <a:buNone/>
            </a:pPr>
            <a:endParaRPr lang="en-US" dirty="0"/>
          </a:p>
          <a:p>
            <a:pPr lvl="1"/>
            <a:r>
              <a:rPr lang="en-US" dirty="0"/>
              <a:t>Master schedule is a document that records the planning of the all studies performed at a site.</a:t>
            </a:r>
          </a:p>
          <a:p>
            <a:pPr lvl="2"/>
            <a:r>
              <a:rPr lang="en-US" dirty="0"/>
              <a:t>Assist in assessment of workload</a:t>
            </a:r>
          </a:p>
          <a:p>
            <a:pPr lvl="2"/>
            <a:r>
              <a:rPr lang="en-US" dirty="0"/>
              <a:t>Track studies at a </a:t>
            </a:r>
            <a:r>
              <a:rPr lang="en-US"/>
              <a:t>test facility</a:t>
            </a:r>
            <a:endParaRPr lang="en-US" dirty="0"/>
          </a:p>
          <a:p>
            <a:pPr lvl="1"/>
            <a:endParaRPr lang="en-US" dirty="0"/>
          </a:p>
          <a:p>
            <a:pPr lvl="1"/>
            <a:endParaRPr lang="en-US" dirty="0"/>
          </a:p>
          <a:p>
            <a:pPr lvl="1"/>
            <a:endParaRPr lang="en-US" dirty="0"/>
          </a:p>
        </p:txBody>
      </p:sp>
      <p:sp>
        <p:nvSpPr>
          <p:cNvPr id="4" name="TextBox 3"/>
          <p:cNvSpPr txBox="1"/>
          <p:nvPr/>
        </p:nvSpPr>
        <p:spPr>
          <a:xfrm>
            <a:off x="2022416" y="3284087"/>
            <a:ext cx="4891432" cy="584776"/>
          </a:xfrm>
          <a:prstGeom prst="rect">
            <a:avLst/>
          </a:prstGeom>
          <a:noFill/>
        </p:spPr>
        <p:txBody>
          <a:bodyPr wrap="square" rtlCol="0">
            <a:spAutoFit/>
          </a:bodyPr>
          <a:lstStyle/>
          <a:p>
            <a:pPr algn="ctr"/>
            <a:r>
              <a:rPr lang="en-US" sz="3200" b="1" dirty="0"/>
              <a:t>MASTER SCHEDULE</a:t>
            </a:r>
          </a:p>
        </p:txBody>
      </p:sp>
      <p:cxnSp>
        <p:nvCxnSpPr>
          <p:cNvPr id="6" name="Straight Arrow Connector 5"/>
          <p:cNvCxnSpPr/>
          <p:nvPr/>
        </p:nvCxnSpPr>
        <p:spPr>
          <a:xfrm>
            <a:off x="4468135" y="2289266"/>
            <a:ext cx="15678" cy="89375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2022416" y="3214381"/>
            <a:ext cx="4891432" cy="79967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13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943" y="423358"/>
            <a:ext cx="8356196" cy="6040108"/>
          </a:xfrm>
        </p:spPr>
        <p:txBody>
          <a:bodyPr>
            <a:normAutofit/>
          </a:bodyPr>
          <a:lstStyle/>
          <a:p>
            <a:r>
              <a:rPr lang="en-US" dirty="0"/>
              <a:t>MASTER SCHEDULE</a:t>
            </a:r>
          </a:p>
          <a:p>
            <a:pPr lvl="1"/>
            <a:r>
              <a:rPr lang="en-US" dirty="0"/>
              <a:t>Approved by Management</a:t>
            </a:r>
          </a:p>
          <a:p>
            <a:pPr lvl="1"/>
            <a:r>
              <a:rPr lang="en-US" dirty="0"/>
              <a:t>All studies should be included</a:t>
            </a:r>
          </a:p>
          <a:p>
            <a:pPr lvl="2"/>
            <a:r>
              <a:rPr lang="en-US" dirty="0"/>
              <a:t>Important for planning aspects</a:t>
            </a:r>
          </a:p>
          <a:p>
            <a:pPr lvl="2"/>
            <a:r>
              <a:rPr lang="en-US" dirty="0"/>
              <a:t>Proper allocation of resources</a:t>
            </a:r>
          </a:p>
          <a:p>
            <a:pPr lvl="1"/>
            <a:r>
              <a:rPr lang="en-US" dirty="0"/>
              <a:t>Keep up-dated and have a change control procedure</a:t>
            </a:r>
          </a:p>
          <a:p>
            <a:pPr lvl="1"/>
            <a:r>
              <a:rPr lang="en-US" dirty="0"/>
              <a:t>Include actions such as protocol review and report preparation</a:t>
            </a:r>
          </a:p>
          <a:p>
            <a:pPr lvl="1"/>
            <a:r>
              <a:rPr lang="en-US" dirty="0"/>
              <a:t>Have only one official schedule</a:t>
            </a:r>
          </a:p>
          <a:p>
            <a:pPr lvl="1"/>
            <a:r>
              <a:rPr lang="en-US" dirty="0"/>
              <a:t>Define the system in an SOP</a:t>
            </a:r>
          </a:p>
          <a:p>
            <a:pPr lvl="1"/>
            <a:r>
              <a:rPr lang="en-US" dirty="0"/>
              <a:t>Decide who should maintain this document</a:t>
            </a:r>
          </a:p>
          <a:p>
            <a:pPr lvl="1"/>
            <a:r>
              <a:rPr lang="en-US" dirty="0"/>
              <a:t>Archive </a:t>
            </a:r>
            <a:r>
              <a:rPr lang="mr-IN" dirty="0"/>
              <a:t>–</a:t>
            </a:r>
            <a:r>
              <a:rPr lang="en-US" dirty="0"/>
              <a:t> as necessary</a:t>
            </a:r>
          </a:p>
          <a:p>
            <a:pPr lvl="1"/>
            <a:r>
              <a:rPr lang="en-US" dirty="0"/>
              <a:t>Distribute to those who need it, especially QA team</a:t>
            </a:r>
          </a:p>
        </p:txBody>
      </p:sp>
    </p:spTree>
    <p:extLst>
      <p:ext uri="{BB962C8B-B14F-4D97-AF65-F5344CB8AC3E}">
        <p14:creationId xmlns:p14="http://schemas.microsoft.com/office/powerpoint/2010/main" val="149977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52752" y="407831"/>
            <a:ext cx="1236302" cy="6042025"/>
            <a:chOff x="7180263" y="815975"/>
            <a:chExt cx="1147763" cy="6042025"/>
          </a:xfrm>
        </p:grpSpPr>
        <p:sp>
          <p:nvSpPr>
            <p:cNvPr id="5" name="Freeform 261"/>
            <p:cNvSpPr>
              <a:spLocks/>
            </p:cNvSpPr>
            <p:nvPr/>
          </p:nvSpPr>
          <p:spPr bwMode="auto">
            <a:xfrm>
              <a:off x="8101013" y="2232025"/>
              <a:ext cx="227013" cy="133350"/>
            </a:xfrm>
            <a:custGeom>
              <a:avLst/>
              <a:gdLst>
                <a:gd name="T0" fmla="*/ 0 w 143"/>
                <a:gd name="T1" fmla="*/ 0 h 84"/>
                <a:gd name="T2" fmla="*/ 143 w 143"/>
                <a:gd name="T3" fmla="*/ 41 h 84"/>
                <a:gd name="T4" fmla="*/ 0 w 143"/>
                <a:gd name="T5" fmla="*/ 84 h 84"/>
                <a:gd name="T6" fmla="*/ 0 w 143"/>
                <a:gd name="T7" fmla="*/ 0 h 84"/>
              </a:gdLst>
              <a:ahLst/>
              <a:cxnLst>
                <a:cxn ang="0">
                  <a:pos x="T0" y="T1"/>
                </a:cxn>
                <a:cxn ang="0">
                  <a:pos x="T2" y="T3"/>
                </a:cxn>
                <a:cxn ang="0">
                  <a:pos x="T4" y="T5"/>
                </a:cxn>
                <a:cxn ang="0">
                  <a:pos x="T6" y="T7"/>
                </a:cxn>
              </a:cxnLst>
              <a:rect l="0" t="0" r="r" b="b"/>
              <a:pathLst>
                <a:path w="143" h="84">
                  <a:moveTo>
                    <a:pt x="0" y="0"/>
                  </a:moveTo>
                  <a:lnTo>
                    <a:pt x="143" y="41"/>
                  </a:lnTo>
                  <a:lnTo>
                    <a:pt x="0" y="84"/>
                  </a:lnTo>
                  <a:lnTo>
                    <a:pt x="0" y="0"/>
                  </a:lnTo>
                  <a:close/>
                </a:path>
              </a:pathLst>
            </a:custGeom>
            <a:solidFill>
              <a:schemeClr val="accent3">
                <a:lumMod val="50000"/>
              </a:schemeClr>
            </a:solid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262"/>
            <p:cNvSpPr>
              <a:spLocks/>
            </p:cNvSpPr>
            <p:nvPr/>
          </p:nvSpPr>
          <p:spPr bwMode="auto">
            <a:xfrm>
              <a:off x="7180263" y="2232025"/>
              <a:ext cx="227013" cy="133350"/>
            </a:xfrm>
            <a:custGeom>
              <a:avLst/>
              <a:gdLst>
                <a:gd name="T0" fmla="*/ 143 w 143"/>
                <a:gd name="T1" fmla="*/ 0 h 84"/>
                <a:gd name="T2" fmla="*/ 143 w 143"/>
                <a:gd name="T3" fmla="*/ 84 h 84"/>
                <a:gd name="T4" fmla="*/ 0 w 143"/>
                <a:gd name="T5" fmla="*/ 41 h 84"/>
                <a:gd name="T6" fmla="*/ 143 w 143"/>
                <a:gd name="T7" fmla="*/ 0 h 84"/>
              </a:gdLst>
              <a:ahLst/>
              <a:cxnLst>
                <a:cxn ang="0">
                  <a:pos x="T0" y="T1"/>
                </a:cxn>
                <a:cxn ang="0">
                  <a:pos x="T2" y="T3"/>
                </a:cxn>
                <a:cxn ang="0">
                  <a:pos x="T4" y="T5"/>
                </a:cxn>
                <a:cxn ang="0">
                  <a:pos x="T6" y="T7"/>
                </a:cxn>
              </a:cxnLst>
              <a:rect l="0" t="0" r="r" b="b"/>
              <a:pathLst>
                <a:path w="143" h="84">
                  <a:moveTo>
                    <a:pt x="143" y="0"/>
                  </a:moveTo>
                  <a:lnTo>
                    <a:pt x="143" y="84"/>
                  </a:lnTo>
                  <a:lnTo>
                    <a:pt x="0" y="41"/>
                  </a:lnTo>
                  <a:lnTo>
                    <a:pt x="143" y="0"/>
                  </a:lnTo>
                  <a:close/>
                </a:path>
              </a:pathLst>
            </a:custGeom>
            <a:solidFill>
              <a:schemeClr val="accent3">
                <a:lumMod val="50000"/>
              </a:schemeClr>
            </a:solid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263"/>
            <p:cNvSpPr>
              <a:spLocks/>
            </p:cNvSpPr>
            <p:nvPr/>
          </p:nvSpPr>
          <p:spPr bwMode="auto">
            <a:xfrm>
              <a:off x="8101013" y="3335338"/>
              <a:ext cx="227013" cy="134938"/>
            </a:xfrm>
            <a:custGeom>
              <a:avLst/>
              <a:gdLst>
                <a:gd name="T0" fmla="*/ 0 w 143"/>
                <a:gd name="T1" fmla="*/ 0 h 85"/>
                <a:gd name="T2" fmla="*/ 143 w 143"/>
                <a:gd name="T3" fmla="*/ 42 h 85"/>
                <a:gd name="T4" fmla="*/ 0 w 143"/>
                <a:gd name="T5" fmla="*/ 85 h 85"/>
                <a:gd name="T6" fmla="*/ 0 w 143"/>
                <a:gd name="T7" fmla="*/ 0 h 85"/>
              </a:gdLst>
              <a:ahLst/>
              <a:cxnLst>
                <a:cxn ang="0">
                  <a:pos x="T0" y="T1"/>
                </a:cxn>
                <a:cxn ang="0">
                  <a:pos x="T2" y="T3"/>
                </a:cxn>
                <a:cxn ang="0">
                  <a:pos x="T4" y="T5"/>
                </a:cxn>
                <a:cxn ang="0">
                  <a:pos x="T6" y="T7"/>
                </a:cxn>
              </a:cxnLst>
              <a:rect l="0" t="0" r="r" b="b"/>
              <a:pathLst>
                <a:path w="143" h="85">
                  <a:moveTo>
                    <a:pt x="0" y="0"/>
                  </a:moveTo>
                  <a:lnTo>
                    <a:pt x="143" y="42"/>
                  </a:lnTo>
                  <a:lnTo>
                    <a:pt x="0" y="85"/>
                  </a:lnTo>
                  <a:lnTo>
                    <a:pt x="0" y="0"/>
                  </a:lnTo>
                  <a:close/>
                </a:path>
              </a:pathLst>
            </a:custGeom>
            <a:solidFill>
              <a:schemeClr val="accent4">
                <a:lumMod val="50000"/>
              </a:schemeClr>
            </a:solidFill>
            <a:ln w="0">
              <a:solidFill>
                <a:schemeClr val="accent4">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64"/>
            <p:cNvSpPr>
              <a:spLocks/>
            </p:cNvSpPr>
            <p:nvPr/>
          </p:nvSpPr>
          <p:spPr bwMode="auto">
            <a:xfrm>
              <a:off x="7180263" y="3335338"/>
              <a:ext cx="227013" cy="134938"/>
            </a:xfrm>
            <a:custGeom>
              <a:avLst/>
              <a:gdLst>
                <a:gd name="T0" fmla="*/ 143 w 143"/>
                <a:gd name="T1" fmla="*/ 0 h 85"/>
                <a:gd name="T2" fmla="*/ 143 w 143"/>
                <a:gd name="T3" fmla="*/ 85 h 85"/>
                <a:gd name="T4" fmla="*/ 0 w 143"/>
                <a:gd name="T5" fmla="*/ 42 h 85"/>
                <a:gd name="T6" fmla="*/ 143 w 143"/>
                <a:gd name="T7" fmla="*/ 0 h 85"/>
              </a:gdLst>
              <a:ahLst/>
              <a:cxnLst>
                <a:cxn ang="0">
                  <a:pos x="T0" y="T1"/>
                </a:cxn>
                <a:cxn ang="0">
                  <a:pos x="T2" y="T3"/>
                </a:cxn>
                <a:cxn ang="0">
                  <a:pos x="T4" y="T5"/>
                </a:cxn>
                <a:cxn ang="0">
                  <a:pos x="T6" y="T7"/>
                </a:cxn>
              </a:cxnLst>
              <a:rect l="0" t="0" r="r" b="b"/>
              <a:pathLst>
                <a:path w="143" h="85">
                  <a:moveTo>
                    <a:pt x="143" y="0"/>
                  </a:moveTo>
                  <a:lnTo>
                    <a:pt x="143" y="85"/>
                  </a:lnTo>
                  <a:lnTo>
                    <a:pt x="0" y="42"/>
                  </a:lnTo>
                  <a:lnTo>
                    <a:pt x="143" y="0"/>
                  </a:lnTo>
                  <a:close/>
                </a:path>
              </a:pathLst>
            </a:custGeom>
            <a:solidFill>
              <a:schemeClr val="accent4">
                <a:lumMod val="50000"/>
              </a:schemeClr>
            </a:solidFill>
            <a:ln w="0">
              <a:solidFill>
                <a:schemeClr val="accent4">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65"/>
            <p:cNvSpPr>
              <a:spLocks/>
            </p:cNvSpPr>
            <p:nvPr/>
          </p:nvSpPr>
          <p:spPr bwMode="auto">
            <a:xfrm>
              <a:off x="8101013" y="4441825"/>
              <a:ext cx="227013" cy="134938"/>
            </a:xfrm>
            <a:custGeom>
              <a:avLst/>
              <a:gdLst>
                <a:gd name="T0" fmla="*/ 0 w 143"/>
                <a:gd name="T1" fmla="*/ 0 h 85"/>
                <a:gd name="T2" fmla="*/ 143 w 143"/>
                <a:gd name="T3" fmla="*/ 41 h 85"/>
                <a:gd name="T4" fmla="*/ 0 w 143"/>
                <a:gd name="T5" fmla="*/ 85 h 85"/>
                <a:gd name="T6" fmla="*/ 0 w 143"/>
                <a:gd name="T7" fmla="*/ 0 h 85"/>
              </a:gdLst>
              <a:ahLst/>
              <a:cxnLst>
                <a:cxn ang="0">
                  <a:pos x="T0" y="T1"/>
                </a:cxn>
                <a:cxn ang="0">
                  <a:pos x="T2" y="T3"/>
                </a:cxn>
                <a:cxn ang="0">
                  <a:pos x="T4" y="T5"/>
                </a:cxn>
                <a:cxn ang="0">
                  <a:pos x="T6" y="T7"/>
                </a:cxn>
              </a:cxnLst>
              <a:rect l="0" t="0" r="r" b="b"/>
              <a:pathLst>
                <a:path w="143" h="85">
                  <a:moveTo>
                    <a:pt x="0" y="0"/>
                  </a:moveTo>
                  <a:lnTo>
                    <a:pt x="143" y="41"/>
                  </a:lnTo>
                  <a:lnTo>
                    <a:pt x="0" y="85"/>
                  </a:lnTo>
                  <a:lnTo>
                    <a:pt x="0" y="0"/>
                  </a:lnTo>
                  <a:close/>
                </a:path>
              </a:pathLst>
            </a:custGeom>
            <a:solidFill>
              <a:schemeClr val="accent5">
                <a:lumMod val="50000"/>
              </a:schemeClr>
            </a:solidFill>
            <a:ln w="0">
              <a:solidFill>
                <a:schemeClr val="accent5">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6"/>
            <p:cNvSpPr>
              <a:spLocks/>
            </p:cNvSpPr>
            <p:nvPr/>
          </p:nvSpPr>
          <p:spPr bwMode="auto">
            <a:xfrm>
              <a:off x="7180263" y="4441825"/>
              <a:ext cx="227013" cy="134938"/>
            </a:xfrm>
            <a:custGeom>
              <a:avLst/>
              <a:gdLst>
                <a:gd name="T0" fmla="*/ 143 w 143"/>
                <a:gd name="T1" fmla="*/ 0 h 85"/>
                <a:gd name="T2" fmla="*/ 143 w 143"/>
                <a:gd name="T3" fmla="*/ 85 h 85"/>
                <a:gd name="T4" fmla="*/ 0 w 143"/>
                <a:gd name="T5" fmla="*/ 41 h 85"/>
                <a:gd name="T6" fmla="*/ 143 w 143"/>
                <a:gd name="T7" fmla="*/ 0 h 85"/>
              </a:gdLst>
              <a:ahLst/>
              <a:cxnLst>
                <a:cxn ang="0">
                  <a:pos x="T0" y="T1"/>
                </a:cxn>
                <a:cxn ang="0">
                  <a:pos x="T2" y="T3"/>
                </a:cxn>
                <a:cxn ang="0">
                  <a:pos x="T4" y="T5"/>
                </a:cxn>
                <a:cxn ang="0">
                  <a:pos x="T6" y="T7"/>
                </a:cxn>
              </a:cxnLst>
              <a:rect l="0" t="0" r="r" b="b"/>
              <a:pathLst>
                <a:path w="143" h="85">
                  <a:moveTo>
                    <a:pt x="143" y="0"/>
                  </a:moveTo>
                  <a:lnTo>
                    <a:pt x="143" y="85"/>
                  </a:lnTo>
                  <a:lnTo>
                    <a:pt x="0" y="41"/>
                  </a:lnTo>
                  <a:lnTo>
                    <a:pt x="143" y="0"/>
                  </a:lnTo>
                  <a:close/>
                </a:path>
              </a:pathLst>
            </a:custGeom>
            <a:solidFill>
              <a:schemeClr val="accent5">
                <a:lumMod val="50000"/>
              </a:schemeClr>
            </a:solidFill>
            <a:ln w="0">
              <a:solidFill>
                <a:schemeClr val="accent5">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67"/>
            <p:cNvSpPr>
              <a:spLocks/>
            </p:cNvSpPr>
            <p:nvPr/>
          </p:nvSpPr>
          <p:spPr bwMode="auto">
            <a:xfrm>
              <a:off x="8101013" y="5546725"/>
              <a:ext cx="227013" cy="133350"/>
            </a:xfrm>
            <a:custGeom>
              <a:avLst/>
              <a:gdLst>
                <a:gd name="T0" fmla="*/ 0 w 143"/>
                <a:gd name="T1" fmla="*/ 0 h 84"/>
                <a:gd name="T2" fmla="*/ 143 w 143"/>
                <a:gd name="T3" fmla="*/ 42 h 84"/>
                <a:gd name="T4" fmla="*/ 0 w 143"/>
                <a:gd name="T5" fmla="*/ 84 h 84"/>
                <a:gd name="T6" fmla="*/ 0 w 143"/>
                <a:gd name="T7" fmla="*/ 0 h 84"/>
              </a:gdLst>
              <a:ahLst/>
              <a:cxnLst>
                <a:cxn ang="0">
                  <a:pos x="T0" y="T1"/>
                </a:cxn>
                <a:cxn ang="0">
                  <a:pos x="T2" y="T3"/>
                </a:cxn>
                <a:cxn ang="0">
                  <a:pos x="T4" y="T5"/>
                </a:cxn>
                <a:cxn ang="0">
                  <a:pos x="T6" y="T7"/>
                </a:cxn>
              </a:cxnLst>
              <a:rect l="0" t="0" r="r" b="b"/>
              <a:pathLst>
                <a:path w="143" h="84">
                  <a:moveTo>
                    <a:pt x="0" y="0"/>
                  </a:moveTo>
                  <a:lnTo>
                    <a:pt x="143" y="42"/>
                  </a:lnTo>
                  <a:lnTo>
                    <a:pt x="0" y="84"/>
                  </a:lnTo>
                  <a:lnTo>
                    <a:pt x="0" y="0"/>
                  </a:lnTo>
                  <a:close/>
                </a:path>
              </a:pathLst>
            </a:custGeom>
            <a:solidFill>
              <a:schemeClr val="accent6">
                <a:lumMod val="50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8"/>
            <p:cNvSpPr>
              <a:spLocks/>
            </p:cNvSpPr>
            <p:nvPr/>
          </p:nvSpPr>
          <p:spPr bwMode="auto">
            <a:xfrm>
              <a:off x="7180263" y="5546725"/>
              <a:ext cx="227013" cy="133350"/>
            </a:xfrm>
            <a:custGeom>
              <a:avLst/>
              <a:gdLst>
                <a:gd name="T0" fmla="*/ 143 w 143"/>
                <a:gd name="T1" fmla="*/ 0 h 84"/>
                <a:gd name="T2" fmla="*/ 143 w 143"/>
                <a:gd name="T3" fmla="*/ 84 h 84"/>
                <a:gd name="T4" fmla="*/ 0 w 143"/>
                <a:gd name="T5" fmla="*/ 42 h 84"/>
                <a:gd name="T6" fmla="*/ 143 w 143"/>
                <a:gd name="T7" fmla="*/ 0 h 84"/>
              </a:gdLst>
              <a:ahLst/>
              <a:cxnLst>
                <a:cxn ang="0">
                  <a:pos x="T0" y="T1"/>
                </a:cxn>
                <a:cxn ang="0">
                  <a:pos x="T2" y="T3"/>
                </a:cxn>
                <a:cxn ang="0">
                  <a:pos x="T4" y="T5"/>
                </a:cxn>
                <a:cxn ang="0">
                  <a:pos x="T6" y="T7"/>
                </a:cxn>
              </a:cxnLst>
              <a:rect l="0" t="0" r="r" b="b"/>
              <a:pathLst>
                <a:path w="143" h="84">
                  <a:moveTo>
                    <a:pt x="143" y="0"/>
                  </a:moveTo>
                  <a:lnTo>
                    <a:pt x="143" y="84"/>
                  </a:lnTo>
                  <a:lnTo>
                    <a:pt x="0" y="42"/>
                  </a:lnTo>
                  <a:lnTo>
                    <a:pt x="143" y="0"/>
                  </a:lnTo>
                  <a:close/>
                </a:path>
              </a:pathLst>
            </a:custGeom>
            <a:solidFill>
              <a:schemeClr val="accent6">
                <a:lumMod val="50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9"/>
            <p:cNvSpPr>
              <a:spLocks/>
            </p:cNvSpPr>
            <p:nvPr/>
          </p:nvSpPr>
          <p:spPr bwMode="auto">
            <a:xfrm>
              <a:off x="8101013" y="1127125"/>
              <a:ext cx="227013" cy="131763"/>
            </a:xfrm>
            <a:custGeom>
              <a:avLst/>
              <a:gdLst>
                <a:gd name="T0" fmla="*/ 0 w 143"/>
                <a:gd name="T1" fmla="*/ 0 h 83"/>
                <a:gd name="T2" fmla="*/ 143 w 143"/>
                <a:gd name="T3" fmla="*/ 41 h 83"/>
                <a:gd name="T4" fmla="*/ 0 w 143"/>
                <a:gd name="T5" fmla="*/ 83 h 83"/>
                <a:gd name="T6" fmla="*/ 0 w 143"/>
                <a:gd name="T7" fmla="*/ 0 h 83"/>
              </a:gdLst>
              <a:ahLst/>
              <a:cxnLst>
                <a:cxn ang="0">
                  <a:pos x="T0" y="T1"/>
                </a:cxn>
                <a:cxn ang="0">
                  <a:pos x="T2" y="T3"/>
                </a:cxn>
                <a:cxn ang="0">
                  <a:pos x="T4" y="T5"/>
                </a:cxn>
                <a:cxn ang="0">
                  <a:pos x="T6" y="T7"/>
                </a:cxn>
              </a:cxnLst>
              <a:rect l="0" t="0" r="r" b="b"/>
              <a:pathLst>
                <a:path w="143" h="83">
                  <a:moveTo>
                    <a:pt x="0" y="0"/>
                  </a:moveTo>
                  <a:lnTo>
                    <a:pt x="143" y="41"/>
                  </a:lnTo>
                  <a:lnTo>
                    <a:pt x="0" y="83"/>
                  </a:lnTo>
                  <a:lnTo>
                    <a:pt x="0" y="0"/>
                  </a:lnTo>
                  <a:close/>
                </a:path>
              </a:pathLst>
            </a:custGeom>
            <a:solidFill>
              <a:schemeClr val="accent2">
                <a:lumMod val="50000"/>
              </a:schemeClr>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70"/>
            <p:cNvSpPr>
              <a:spLocks/>
            </p:cNvSpPr>
            <p:nvPr/>
          </p:nvSpPr>
          <p:spPr bwMode="auto">
            <a:xfrm>
              <a:off x="7180263" y="1127125"/>
              <a:ext cx="227013" cy="131763"/>
            </a:xfrm>
            <a:custGeom>
              <a:avLst/>
              <a:gdLst>
                <a:gd name="T0" fmla="*/ 143 w 143"/>
                <a:gd name="T1" fmla="*/ 0 h 83"/>
                <a:gd name="T2" fmla="*/ 143 w 143"/>
                <a:gd name="T3" fmla="*/ 83 h 83"/>
                <a:gd name="T4" fmla="*/ 0 w 143"/>
                <a:gd name="T5" fmla="*/ 41 h 83"/>
                <a:gd name="T6" fmla="*/ 143 w 143"/>
                <a:gd name="T7" fmla="*/ 0 h 83"/>
              </a:gdLst>
              <a:ahLst/>
              <a:cxnLst>
                <a:cxn ang="0">
                  <a:pos x="T0" y="T1"/>
                </a:cxn>
                <a:cxn ang="0">
                  <a:pos x="T2" y="T3"/>
                </a:cxn>
                <a:cxn ang="0">
                  <a:pos x="T4" y="T5"/>
                </a:cxn>
                <a:cxn ang="0">
                  <a:pos x="T6" y="T7"/>
                </a:cxn>
              </a:cxnLst>
              <a:rect l="0" t="0" r="r" b="b"/>
              <a:pathLst>
                <a:path w="143" h="83">
                  <a:moveTo>
                    <a:pt x="143" y="0"/>
                  </a:moveTo>
                  <a:lnTo>
                    <a:pt x="143" y="83"/>
                  </a:lnTo>
                  <a:lnTo>
                    <a:pt x="0" y="41"/>
                  </a:lnTo>
                  <a:lnTo>
                    <a:pt x="143" y="0"/>
                  </a:lnTo>
                  <a:close/>
                </a:path>
              </a:pathLst>
            </a:custGeom>
            <a:solidFill>
              <a:schemeClr val="accent2">
                <a:lumMod val="50000"/>
              </a:schemeClr>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71"/>
            <p:cNvSpPr>
              <a:spLocks/>
            </p:cNvSpPr>
            <p:nvPr/>
          </p:nvSpPr>
          <p:spPr bwMode="auto">
            <a:xfrm>
              <a:off x="7407275" y="815975"/>
              <a:ext cx="693738" cy="6042025"/>
            </a:xfrm>
            <a:custGeom>
              <a:avLst/>
              <a:gdLst>
                <a:gd name="T0" fmla="*/ 219 w 437"/>
                <a:gd name="T1" fmla="*/ 0 h 3806"/>
                <a:gd name="T2" fmla="*/ 437 w 437"/>
                <a:gd name="T3" fmla="*/ 65 h 3806"/>
                <a:gd name="T4" fmla="*/ 437 w 437"/>
                <a:gd name="T5" fmla="*/ 3806 h 3806"/>
                <a:gd name="T6" fmla="*/ 0 w 437"/>
                <a:gd name="T7" fmla="*/ 3806 h 3806"/>
                <a:gd name="T8" fmla="*/ 0 w 437"/>
                <a:gd name="T9" fmla="*/ 65 h 3806"/>
                <a:gd name="T10" fmla="*/ 219 w 437"/>
                <a:gd name="T11" fmla="*/ 0 h 3806"/>
              </a:gdLst>
              <a:ahLst/>
              <a:cxnLst>
                <a:cxn ang="0">
                  <a:pos x="T0" y="T1"/>
                </a:cxn>
                <a:cxn ang="0">
                  <a:pos x="T2" y="T3"/>
                </a:cxn>
                <a:cxn ang="0">
                  <a:pos x="T4" y="T5"/>
                </a:cxn>
                <a:cxn ang="0">
                  <a:pos x="T6" y="T7"/>
                </a:cxn>
                <a:cxn ang="0">
                  <a:pos x="T8" y="T9"/>
                </a:cxn>
                <a:cxn ang="0">
                  <a:pos x="T10" y="T11"/>
                </a:cxn>
              </a:cxnLst>
              <a:rect l="0" t="0" r="r" b="b"/>
              <a:pathLst>
                <a:path w="437" h="3806">
                  <a:moveTo>
                    <a:pt x="219" y="0"/>
                  </a:moveTo>
                  <a:lnTo>
                    <a:pt x="437" y="65"/>
                  </a:lnTo>
                  <a:lnTo>
                    <a:pt x="437" y="3806"/>
                  </a:lnTo>
                  <a:lnTo>
                    <a:pt x="0" y="3806"/>
                  </a:lnTo>
                  <a:lnTo>
                    <a:pt x="0" y="65"/>
                  </a:lnTo>
                  <a:lnTo>
                    <a:pt x="219"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72"/>
            <p:cNvSpPr>
              <a:spLocks noEditPoints="1"/>
            </p:cNvSpPr>
            <p:nvPr/>
          </p:nvSpPr>
          <p:spPr bwMode="auto">
            <a:xfrm>
              <a:off x="7407275" y="815975"/>
              <a:ext cx="347663" cy="6042025"/>
            </a:xfrm>
            <a:custGeom>
              <a:avLst/>
              <a:gdLst>
                <a:gd name="T0" fmla="*/ 0 w 219"/>
                <a:gd name="T1" fmla="*/ 3548 h 3806"/>
                <a:gd name="T2" fmla="*/ 219 w 219"/>
                <a:gd name="T3" fmla="*/ 3612 h 3806"/>
                <a:gd name="T4" fmla="*/ 219 w 219"/>
                <a:gd name="T5" fmla="*/ 3806 h 3806"/>
                <a:gd name="T6" fmla="*/ 0 w 219"/>
                <a:gd name="T7" fmla="*/ 3806 h 3806"/>
                <a:gd name="T8" fmla="*/ 0 w 219"/>
                <a:gd name="T9" fmla="*/ 3548 h 3806"/>
                <a:gd name="T10" fmla="*/ 0 w 219"/>
                <a:gd name="T11" fmla="*/ 2852 h 3806"/>
                <a:gd name="T12" fmla="*/ 219 w 219"/>
                <a:gd name="T13" fmla="*/ 2917 h 3806"/>
                <a:gd name="T14" fmla="*/ 219 w 219"/>
                <a:gd name="T15" fmla="*/ 3129 h 3806"/>
                <a:gd name="T16" fmla="*/ 0 w 219"/>
                <a:gd name="T17" fmla="*/ 3064 h 3806"/>
                <a:gd name="T18" fmla="*/ 0 w 219"/>
                <a:gd name="T19" fmla="*/ 2852 h 3806"/>
                <a:gd name="T20" fmla="*/ 0 w 219"/>
                <a:gd name="T21" fmla="*/ 2155 h 3806"/>
                <a:gd name="T22" fmla="*/ 219 w 219"/>
                <a:gd name="T23" fmla="*/ 2221 h 3806"/>
                <a:gd name="T24" fmla="*/ 219 w 219"/>
                <a:gd name="T25" fmla="*/ 2433 h 3806"/>
                <a:gd name="T26" fmla="*/ 0 w 219"/>
                <a:gd name="T27" fmla="*/ 2369 h 3806"/>
                <a:gd name="T28" fmla="*/ 0 w 219"/>
                <a:gd name="T29" fmla="*/ 2155 h 3806"/>
                <a:gd name="T30" fmla="*/ 0 w 219"/>
                <a:gd name="T31" fmla="*/ 1459 h 3806"/>
                <a:gd name="T32" fmla="*/ 219 w 219"/>
                <a:gd name="T33" fmla="*/ 1524 h 3806"/>
                <a:gd name="T34" fmla="*/ 219 w 219"/>
                <a:gd name="T35" fmla="*/ 1736 h 3806"/>
                <a:gd name="T36" fmla="*/ 0 w 219"/>
                <a:gd name="T37" fmla="*/ 1672 h 3806"/>
                <a:gd name="T38" fmla="*/ 0 w 219"/>
                <a:gd name="T39" fmla="*/ 1459 h 3806"/>
                <a:gd name="T40" fmla="*/ 0 w 219"/>
                <a:gd name="T41" fmla="*/ 764 h 3806"/>
                <a:gd name="T42" fmla="*/ 219 w 219"/>
                <a:gd name="T43" fmla="*/ 828 h 3806"/>
                <a:gd name="T44" fmla="*/ 219 w 219"/>
                <a:gd name="T45" fmla="*/ 1041 h 3806"/>
                <a:gd name="T46" fmla="*/ 0 w 219"/>
                <a:gd name="T47" fmla="*/ 976 h 3806"/>
                <a:gd name="T48" fmla="*/ 0 w 219"/>
                <a:gd name="T49" fmla="*/ 764 h 3806"/>
                <a:gd name="T50" fmla="*/ 219 w 219"/>
                <a:gd name="T51" fmla="*/ 0 h 3806"/>
                <a:gd name="T52" fmla="*/ 219 w 219"/>
                <a:gd name="T53" fmla="*/ 345 h 3806"/>
                <a:gd name="T54" fmla="*/ 0 w 219"/>
                <a:gd name="T55" fmla="*/ 279 h 3806"/>
                <a:gd name="T56" fmla="*/ 0 w 219"/>
                <a:gd name="T57" fmla="*/ 65 h 3806"/>
                <a:gd name="T58" fmla="*/ 219 w 219"/>
                <a:gd name="T59" fmla="*/ 0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 h="3806">
                  <a:moveTo>
                    <a:pt x="0" y="3548"/>
                  </a:moveTo>
                  <a:lnTo>
                    <a:pt x="219" y="3612"/>
                  </a:lnTo>
                  <a:lnTo>
                    <a:pt x="219" y="3806"/>
                  </a:lnTo>
                  <a:lnTo>
                    <a:pt x="0" y="3806"/>
                  </a:lnTo>
                  <a:lnTo>
                    <a:pt x="0" y="3548"/>
                  </a:lnTo>
                  <a:close/>
                  <a:moveTo>
                    <a:pt x="0" y="2852"/>
                  </a:moveTo>
                  <a:lnTo>
                    <a:pt x="219" y="2917"/>
                  </a:lnTo>
                  <a:lnTo>
                    <a:pt x="219" y="3129"/>
                  </a:lnTo>
                  <a:lnTo>
                    <a:pt x="0" y="3064"/>
                  </a:lnTo>
                  <a:lnTo>
                    <a:pt x="0" y="2852"/>
                  </a:lnTo>
                  <a:close/>
                  <a:moveTo>
                    <a:pt x="0" y="2155"/>
                  </a:moveTo>
                  <a:lnTo>
                    <a:pt x="219" y="2221"/>
                  </a:lnTo>
                  <a:lnTo>
                    <a:pt x="219" y="2433"/>
                  </a:lnTo>
                  <a:lnTo>
                    <a:pt x="0" y="2369"/>
                  </a:lnTo>
                  <a:lnTo>
                    <a:pt x="0" y="2155"/>
                  </a:lnTo>
                  <a:close/>
                  <a:moveTo>
                    <a:pt x="0" y="1459"/>
                  </a:moveTo>
                  <a:lnTo>
                    <a:pt x="219" y="1524"/>
                  </a:lnTo>
                  <a:lnTo>
                    <a:pt x="219" y="1736"/>
                  </a:lnTo>
                  <a:lnTo>
                    <a:pt x="0" y="1672"/>
                  </a:lnTo>
                  <a:lnTo>
                    <a:pt x="0" y="1459"/>
                  </a:lnTo>
                  <a:close/>
                  <a:moveTo>
                    <a:pt x="0" y="764"/>
                  </a:moveTo>
                  <a:lnTo>
                    <a:pt x="219" y="828"/>
                  </a:lnTo>
                  <a:lnTo>
                    <a:pt x="219" y="1041"/>
                  </a:lnTo>
                  <a:lnTo>
                    <a:pt x="0" y="976"/>
                  </a:lnTo>
                  <a:lnTo>
                    <a:pt x="0" y="764"/>
                  </a:lnTo>
                  <a:close/>
                  <a:moveTo>
                    <a:pt x="219" y="0"/>
                  </a:moveTo>
                  <a:lnTo>
                    <a:pt x="219" y="345"/>
                  </a:lnTo>
                  <a:lnTo>
                    <a:pt x="0" y="279"/>
                  </a:lnTo>
                  <a:lnTo>
                    <a:pt x="0" y="65"/>
                  </a:lnTo>
                  <a:lnTo>
                    <a:pt x="219" y="0"/>
                  </a:lnTo>
                  <a:close/>
                </a:path>
              </a:pathLst>
            </a:custGeom>
            <a:solidFill>
              <a:schemeClr val="accent1">
                <a:lumMod val="60000"/>
                <a:lumOff val="40000"/>
              </a:schemeClr>
            </a:solidFill>
            <a:ln w="0">
              <a:solidFill>
                <a:schemeClr val="accent1">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73"/>
            <p:cNvSpPr>
              <a:spLocks/>
            </p:cNvSpPr>
            <p:nvPr/>
          </p:nvSpPr>
          <p:spPr bwMode="auto">
            <a:xfrm>
              <a:off x="7180263" y="1192213"/>
              <a:ext cx="1147763" cy="938213"/>
            </a:xfrm>
            <a:custGeom>
              <a:avLst/>
              <a:gdLst>
                <a:gd name="T0" fmla="*/ 0 w 723"/>
                <a:gd name="T1" fmla="*/ 0 h 591"/>
                <a:gd name="T2" fmla="*/ 362 w 723"/>
                <a:gd name="T3" fmla="*/ 108 h 591"/>
                <a:gd name="T4" fmla="*/ 723 w 723"/>
                <a:gd name="T5" fmla="*/ 0 h 591"/>
                <a:gd name="T6" fmla="*/ 723 w 723"/>
                <a:gd name="T7" fmla="*/ 483 h 591"/>
                <a:gd name="T8" fmla="*/ 362 w 723"/>
                <a:gd name="T9" fmla="*/ 591 h 591"/>
                <a:gd name="T10" fmla="*/ 0 w 723"/>
                <a:gd name="T11" fmla="*/ 483 h 591"/>
                <a:gd name="T12" fmla="*/ 0 w 723"/>
                <a:gd name="T13" fmla="*/ 0 h 591"/>
              </a:gdLst>
              <a:ahLst/>
              <a:cxnLst>
                <a:cxn ang="0">
                  <a:pos x="T0" y="T1"/>
                </a:cxn>
                <a:cxn ang="0">
                  <a:pos x="T2" y="T3"/>
                </a:cxn>
                <a:cxn ang="0">
                  <a:pos x="T4" y="T5"/>
                </a:cxn>
                <a:cxn ang="0">
                  <a:pos x="T6" y="T7"/>
                </a:cxn>
                <a:cxn ang="0">
                  <a:pos x="T8" y="T9"/>
                </a:cxn>
                <a:cxn ang="0">
                  <a:pos x="T10" y="T11"/>
                </a:cxn>
                <a:cxn ang="0">
                  <a:pos x="T12" y="T13"/>
                </a:cxn>
              </a:cxnLst>
              <a:rect l="0" t="0" r="r" b="b"/>
              <a:pathLst>
                <a:path w="723" h="591">
                  <a:moveTo>
                    <a:pt x="0" y="0"/>
                  </a:moveTo>
                  <a:lnTo>
                    <a:pt x="362" y="108"/>
                  </a:lnTo>
                  <a:lnTo>
                    <a:pt x="723" y="0"/>
                  </a:lnTo>
                  <a:lnTo>
                    <a:pt x="723" y="483"/>
                  </a:lnTo>
                  <a:lnTo>
                    <a:pt x="362" y="591"/>
                  </a:lnTo>
                  <a:lnTo>
                    <a:pt x="0" y="483"/>
                  </a:lnTo>
                  <a:lnTo>
                    <a:pt x="0" y="0"/>
                  </a:lnTo>
                  <a:close/>
                </a:path>
              </a:pathLst>
            </a:custGeom>
            <a:solidFill>
              <a:schemeClr val="accent2">
                <a:lumMod val="75000"/>
              </a:schemeClr>
            </a:solidFill>
            <a:ln w="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74"/>
            <p:cNvSpPr>
              <a:spLocks/>
            </p:cNvSpPr>
            <p:nvPr/>
          </p:nvSpPr>
          <p:spPr bwMode="auto">
            <a:xfrm>
              <a:off x="7180263" y="1192213"/>
              <a:ext cx="574675" cy="938213"/>
            </a:xfrm>
            <a:custGeom>
              <a:avLst/>
              <a:gdLst>
                <a:gd name="T0" fmla="*/ 0 w 362"/>
                <a:gd name="T1" fmla="*/ 0 h 591"/>
                <a:gd name="T2" fmla="*/ 362 w 362"/>
                <a:gd name="T3" fmla="*/ 108 h 591"/>
                <a:gd name="T4" fmla="*/ 362 w 362"/>
                <a:gd name="T5" fmla="*/ 591 h 591"/>
                <a:gd name="T6" fmla="*/ 143 w 362"/>
                <a:gd name="T7" fmla="*/ 527 h 591"/>
                <a:gd name="T8" fmla="*/ 0 w 362"/>
                <a:gd name="T9" fmla="*/ 483 h 591"/>
                <a:gd name="T10" fmla="*/ 0 w 362"/>
                <a:gd name="T11" fmla="*/ 0 h 591"/>
              </a:gdLst>
              <a:ahLst/>
              <a:cxnLst>
                <a:cxn ang="0">
                  <a:pos x="T0" y="T1"/>
                </a:cxn>
                <a:cxn ang="0">
                  <a:pos x="T2" y="T3"/>
                </a:cxn>
                <a:cxn ang="0">
                  <a:pos x="T4" y="T5"/>
                </a:cxn>
                <a:cxn ang="0">
                  <a:pos x="T6" y="T7"/>
                </a:cxn>
                <a:cxn ang="0">
                  <a:pos x="T8" y="T9"/>
                </a:cxn>
                <a:cxn ang="0">
                  <a:pos x="T10" y="T11"/>
                </a:cxn>
              </a:cxnLst>
              <a:rect l="0" t="0" r="r" b="b"/>
              <a:pathLst>
                <a:path w="362" h="591">
                  <a:moveTo>
                    <a:pt x="0" y="0"/>
                  </a:moveTo>
                  <a:lnTo>
                    <a:pt x="362" y="108"/>
                  </a:lnTo>
                  <a:lnTo>
                    <a:pt x="362" y="591"/>
                  </a:lnTo>
                  <a:lnTo>
                    <a:pt x="143" y="527"/>
                  </a:lnTo>
                  <a:lnTo>
                    <a:pt x="0" y="483"/>
                  </a:lnTo>
                  <a:lnTo>
                    <a:pt x="0" y="0"/>
                  </a:lnTo>
                  <a:close/>
                </a:path>
              </a:pathLst>
            </a:custGeom>
            <a:solidFill>
              <a:schemeClr val="accent2"/>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77"/>
            <p:cNvSpPr>
              <a:spLocks/>
            </p:cNvSpPr>
            <p:nvPr/>
          </p:nvSpPr>
          <p:spPr bwMode="auto">
            <a:xfrm>
              <a:off x="7180263" y="2297113"/>
              <a:ext cx="1147763" cy="938213"/>
            </a:xfrm>
            <a:custGeom>
              <a:avLst/>
              <a:gdLst>
                <a:gd name="T0" fmla="*/ 0 w 723"/>
                <a:gd name="T1" fmla="*/ 0 h 591"/>
                <a:gd name="T2" fmla="*/ 362 w 723"/>
                <a:gd name="T3" fmla="*/ 108 h 591"/>
                <a:gd name="T4" fmla="*/ 723 w 723"/>
                <a:gd name="T5" fmla="*/ 0 h 591"/>
                <a:gd name="T6" fmla="*/ 723 w 723"/>
                <a:gd name="T7" fmla="*/ 484 h 591"/>
                <a:gd name="T8" fmla="*/ 362 w 723"/>
                <a:gd name="T9" fmla="*/ 591 h 591"/>
                <a:gd name="T10" fmla="*/ 0 w 723"/>
                <a:gd name="T11" fmla="*/ 484 h 591"/>
                <a:gd name="T12" fmla="*/ 0 w 723"/>
                <a:gd name="T13" fmla="*/ 0 h 591"/>
              </a:gdLst>
              <a:ahLst/>
              <a:cxnLst>
                <a:cxn ang="0">
                  <a:pos x="T0" y="T1"/>
                </a:cxn>
                <a:cxn ang="0">
                  <a:pos x="T2" y="T3"/>
                </a:cxn>
                <a:cxn ang="0">
                  <a:pos x="T4" y="T5"/>
                </a:cxn>
                <a:cxn ang="0">
                  <a:pos x="T6" y="T7"/>
                </a:cxn>
                <a:cxn ang="0">
                  <a:pos x="T8" y="T9"/>
                </a:cxn>
                <a:cxn ang="0">
                  <a:pos x="T10" y="T11"/>
                </a:cxn>
                <a:cxn ang="0">
                  <a:pos x="T12" y="T13"/>
                </a:cxn>
              </a:cxnLst>
              <a:rect l="0" t="0" r="r" b="b"/>
              <a:pathLst>
                <a:path w="723" h="591">
                  <a:moveTo>
                    <a:pt x="0" y="0"/>
                  </a:moveTo>
                  <a:lnTo>
                    <a:pt x="362" y="108"/>
                  </a:lnTo>
                  <a:lnTo>
                    <a:pt x="723" y="0"/>
                  </a:lnTo>
                  <a:lnTo>
                    <a:pt x="723" y="484"/>
                  </a:lnTo>
                  <a:lnTo>
                    <a:pt x="362" y="591"/>
                  </a:lnTo>
                  <a:lnTo>
                    <a:pt x="0" y="484"/>
                  </a:lnTo>
                  <a:lnTo>
                    <a:pt x="0" y="0"/>
                  </a:lnTo>
                  <a:close/>
                </a:path>
              </a:pathLst>
            </a:custGeom>
            <a:solidFill>
              <a:schemeClr val="accent3">
                <a:lumMod val="75000"/>
              </a:schemeClr>
            </a:solidFill>
            <a:ln w="0">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78"/>
            <p:cNvSpPr>
              <a:spLocks/>
            </p:cNvSpPr>
            <p:nvPr/>
          </p:nvSpPr>
          <p:spPr bwMode="auto">
            <a:xfrm>
              <a:off x="7180263" y="2297113"/>
              <a:ext cx="574675" cy="938213"/>
            </a:xfrm>
            <a:custGeom>
              <a:avLst/>
              <a:gdLst>
                <a:gd name="T0" fmla="*/ 0 w 362"/>
                <a:gd name="T1" fmla="*/ 0 h 591"/>
                <a:gd name="T2" fmla="*/ 362 w 362"/>
                <a:gd name="T3" fmla="*/ 108 h 591"/>
                <a:gd name="T4" fmla="*/ 362 w 362"/>
                <a:gd name="T5" fmla="*/ 591 h 591"/>
                <a:gd name="T6" fmla="*/ 0 w 362"/>
                <a:gd name="T7" fmla="*/ 484 h 591"/>
                <a:gd name="T8" fmla="*/ 0 w 362"/>
                <a:gd name="T9" fmla="*/ 0 h 591"/>
              </a:gdLst>
              <a:ahLst/>
              <a:cxnLst>
                <a:cxn ang="0">
                  <a:pos x="T0" y="T1"/>
                </a:cxn>
                <a:cxn ang="0">
                  <a:pos x="T2" y="T3"/>
                </a:cxn>
                <a:cxn ang="0">
                  <a:pos x="T4" y="T5"/>
                </a:cxn>
                <a:cxn ang="0">
                  <a:pos x="T6" y="T7"/>
                </a:cxn>
                <a:cxn ang="0">
                  <a:pos x="T8" y="T9"/>
                </a:cxn>
              </a:cxnLst>
              <a:rect l="0" t="0" r="r" b="b"/>
              <a:pathLst>
                <a:path w="362" h="591">
                  <a:moveTo>
                    <a:pt x="0" y="0"/>
                  </a:moveTo>
                  <a:lnTo>
                    <a:pt x="362" y="108"/>
                  </a:lnTo>
                  <a:lnTo>
                    <a:pt x="362" y="591"/>
                  </a:lnTo>
                  <a:lnTo>
                    <a:pt x="0" y="484"/>
                  </a:lnTo>
                  <a:lnTo>
                    <a:pt x="0"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81"/>
            <p:cNvSpPr>
              <a:spLocks/>
            </p:cNvSpPr>
            <p:nvPr/>
          </p:nvSpPr>
          <p:spPr bwMode="auto">
            <a:xfrm>
              <a:off x="7180263" y="3402013"/>
              <a:ext cx="1147763" cy="939800"/>
            </a:xfrm>
            <a:custGeom>
              <a:avLst/>
              <a:gdLst>
                <a:gd name="T0" fmla="*/ 0 w 723"/>
                <a:gd name="T1" fmla="*/ 0 h 592"/>
                <a:gd name="T2" fmla="*/ 362 w 723"/>
                <a:gd name="T3" fmla="*/ 107 h 592"/>
                <a:gd name="T4" fmla="*/ 723 w 723"/>
                <a:gd name="T5" fmla="*/ 0 h 592"/>
                <a:gd name="T6" fmla="*/ 723 w 723"/>
                <a:gd name="T7" fmla="*/ 484 h 592"/>
                <a:gd name="T8" fmla="*/ 362 w 723"/>
                <a:gd name="T9" fmla="*/ 592 h 592"/>
                <a:gd name="T10" fmla="*/ 0 w 723"/>
                <a:gd name="T11" fmla="*/ 484 h 592"/>
                <a:gd name="T12" fmla="*/ 0 w 723"/>
                <a:gd name="T13" fmla="*/ 0 h 592"/>
              </a:gdLst>
              <a:ahLst/>
              <a:cxnLst>
                <a:cxn ang="0">
                  <a:pos x="T0" y="T1"/>
                </a:cxn>
                <a:cxn ang="0">
                  <a:pos x="T2" y="T3"/>
                </a:cxn>
                <a:cxn ang="0">
                  <a:pos x="T4" y="T5"/>
                </a:cxn>
                <a:cxn ang="0">
                  <a:pos x="T6" y="T7"/>
                </a:cxn>
                <a:cxn ang="0">
                  <a:pos x="T8" y="T9"/>
                </a:cxn>
                <a:cxn ang="0">
                  <a:pos x="T10" y="T11"/>
                </a:cxn>
                <a:cxn ang="0">
                  <a:pos x="T12" y="T13"/>
                </a:cxn>
              </a:cxnLst>
              <a:rect l="0" t="0" r="r" b="b"/>
              <a:pathLst>
                <a:path w="723" h="592">
                  <a:moveTo>
                    <a:pt x="0" y="0"/>
                  </a:moveTo>
                  <a:lnTo>
                    <a:pt x="362" y="107"/>
                  </a:lnTo>
                  <a:lnTo>
                    <a:pt x="723" y="0"/>
                  </a:lnTo>
                  <a:lnTo>
                    <a:pt x="723" y="484"/>
                  </a:lnTo>
                  <a:lnTo>
                    <a:pt x="362" y="592"/>
                  </a:lnTo>
                  <a:lnTo>
                    <a:pt x="0" y="484"/>
                  </a:lnTo>
                  <a:lnTo>
                    <a:pt x="0" y="0"/>
                  </a:lnTo>
                  <a:close/>
                </a:path>
              </a:pathLst>
            </a:custGeom>
            <a:solidFill>
              <a:schemeClr val="accent4">
                <a:lumMod val="75000"/>
              </a:schemeClr>
            </a:solidFill>
            <a:ln w="0">
              <a:solidFill>
                <a:schemeClr val="accent4">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82"/>
            <p:cNvSpPr>
              <a:spLocks/>
            </p:cNvSpPr>
            <p:nvPr/>
          </p:nvSpPr>
          <p:spPr bwMode="auto">
            <a:xfrm>
              <a:off x="7180263" y="3402013"/>
              <a:ext cx="574675" cy="939800"/>
            </a:xfrm>
            <a:custGeom>
              <a:avLst/>
              <a:gdLst>
                <a:gd name="T0" fmla="*/ 0 w 362"/>
                <a:gd name="T1" fmla="*/ 0 h 592"/>
                <a:gd name="T2" fmla="*/ 362 w 362"/>
                <a:gd name="T3" fmla="*/ 107 h 592"/>
                <a:gd name="T4" fmla="*/ 362 w 362"/>
                <a:gd name="T5" fmla="*/ 592 h 592"/>
                <a:gd name="T6" fmla="*/ 143 w 362"/>
                <a:gd name="T7" fmla="*/ 526 h 592"/>
                <a:gd name="T8" fmla="*/ 0 w 362"/>
                <a:gd name="T9" fmla="*/ 484 h 592"/>
                <a:gd name="T10" fmla="*/ 0 w 362"/>
                <a:gd name="T11" fmla="*/ 0 h 592"/>
              </a:gdLst>
              <a:ahLst/>
              <a:cxnLst>
                <a:cxn ang="0">
                  <a:pos x="T0" y="T1"/>
                </a:cxn>
                <a:cxn ang="0">
                  <a:pos x="T2" y="T3"/>
                </a:cxn>
                <a:cxn ang="0">
                  <a:pos x="T4" y="T5"/>
                </a:cxn>
                <a:cxn ang="0">
                  <a:pos x="T6" y="T7"/>
                </a:cxn>
                <a:cxn ang="0">
                  <a:pos x="T8" y="T9"/>
                </a:cxn>
                <a:cxn ang="0">
                  <a:pos x="T10" y="T11"/>
                </a:cxn>
              </a:cxnLst>
              <a:rect l="0" t="0" r="r" b="b"/>
              <a:pathLst>
                <a:path w="362" h="592">
                  <a:moveTo>
                    <a:pt x="0" y="0"/>
                  </a:moveTo>
                  <a:lnTo>
                    <a:pt x="362" y="107"/>
                  </a:lnTo>
                  <a:lnTo>
                    <a:pt x="362" y="592"/>
                  </a:lnTo>
                  <a:lnTo>
                    <a:pt x="143" y="526"/>
                  </a:lnTo>
                  <a:lnTo>
                    <a:pt x="0" y="484"/>
                  </a:lnTo>
                  <a:lnTo>
                    <a:pt x="0"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85"/>
            <p:cNvSpPr>
              <a:spLocks/>
            </p:cNvSpPr>
            <p:nvPr/>
          </p:nvSpPr>
          <p:spPr bwMode="auto">
            <a:xfrm>
              <a:off x="7180263" y="4506913"/>
              <a:ext cx="1147763" cy="939800"/>
            </a:xfrm>
            <a:custGeom>
              <a:avLst/>
              <a:gdLst>
                <a:gd name="T0" fmla="*/ 0 w 723"/>
                <a:gd name="T1" fmla="*/ 0 h 592"/>
                <a:gd name="T2" fmla="*/ 362 w 723"/>
                <a:gd name="T3" fmla="*/ 108 h 592"/>
                <a:gd name="T4" fmla="*/ 723 w 723"/>
                <a:gd name="T5" fmla="*/ 0 h 592"/>
                <a:gd name="T6" fmla="*/ 723 w 723"/>
                <a:gd name="T7" fmla="*/ 485 h 592"/>
                <a:gd name="T8" fmla="*/ 362 w 723"/>
                <a:gd name="T9" fmla="*/ 592 h 592"/>
                <a:gd name="T10" fmla="*/ 0 w 723"/>
                <a:gd name="T11" fmla="*/ 485 h 592"/>
                <a:gd name="T12" fmla="*/ 0 w 723"/>
                <a:gd name="T13" fmla="*/ 0 h 592"/>
              </a:gdLst>
              <a:ahLst/>
              <a:cxnLst>
                <a:cxn ang="0">
                  <a:pos x="T0" y="T1"/>
                </a:cxn>
                <a:cxn ang="0">
                  <a:pos x="T2" y="T3"/>
                </a:cxn>
                <a:cxn ang="0">
                  <a:pos x="T4" y="T5"/>
                </a:cxn>
                <a:cxn ang="0">
                  <a:pos x="T6" y="T7"/>
                </a:cxn>
                <a:cxn ang="0">
                  <a:pos x="T8" y="T9"/>
                </a:cxn>
                <a:cxn ang="0">
                  <a:pos x="T10" y="T11"/>
                </a:cxn>
                <a:cxn ang="0">
                  <a:pos x="T12" y="T13"/>
                </a:cxn>
              </a:cxnLst>
              <a:rect l="0" t="0" r="r" b="b"/>
              <a:pathLst>
                <a:path w="723" h="592">
                  <a:moveTo>
                    <a:pt x="0" y="0"/>
                  </a:moveTo>
                  <a:lnTo>
                    <a:pt x="362" y="108"/>
                  </a:lnTo>
                  <a:lnTo>
                    <a:pt x="723" y="0"/>
                  </a:lnTo>
                  <a:lnTo>
                    <a:pt x="723" y="485"/>
                  </a:lnTo>
                  <a:lnTo>
                    <a:pt x="362" y="592"/>
                  </a:lnTo>
                  <a:lnTo>
                    <a:pt x="0" y="485"/>
                  </a:lnTo>
                  <a:lnTo>
                    <a:pt x="0" y="0"/>
                  </a:lnTo>
                  <a:close/>
                </a:path>
              </a:pathLst>
            </a:custGeom>
            <a:solidFill>
              <a:schemeClr val="accent5">
                <a:lumMod val="75000"/>
              </a:schemeClr>
            </a:solidFill>
            <a:ln w="0">
              <a:solidFill>
                <a:schemeClr val="accent5">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86"/>
            <p:cNvSpPr>
              <a:spLocks/>
            </p:cNvSpPr>
            <p:nvPr/>
          </p:nvSpPr>
          <p:spPr bwMode="auto">
            <a:xfrm>
              <a:off x="7180263" y="4506913"/>
              <a:ext cx="574675" cy="939800"/>
            </a:xfrm>
            <a:custGeom>
              <a:avLst/>
              <a:gdLst>
                <a:gd name="T0" fmla="*/ 0 w 362"/>
                <a:gd name="T1" fmla="*/ 0 h 592"/>
                <a:gd name="T2" fmla="*/ 362 w 362"/>
                <a:gd name="T3" fmla="*/ 108 h 592"/>
                <a:gd name="T4" fmla="*/ 362 w 362"/>
                <a:gd name="T5" fmla="*/ 592 h 592"/>
                <a:gd name="T6" fmla="*/ 143 w 362"/>
                <a:gd name="T7" fmla="*/ 527 h 592"/>
                <a:gd name="T8" fmla="*/ 0 w 362"/>
                <a:gd name="T9" fmla="*/ 485 h 592"/>
                <a:gd name="T10" fmla="*/ 0 w 362"/>
                <a:gd name="T11" fmla="*/ 0 h 592"/>
              </a:gdLst>
              <a:ahLst/>
              <a:cxnLst>
                <a:cxn ang="0">
                  <a:pos x="T0" y="T1"/>
                </a:cxn>
                <a:cxn ang="0">
                  <a:pos x="T2" y="T3"/>
                </a:cxn>
                <a:cxn ang="0">
                  <a:pos x="T4" y="T5"/>
                </a:cxn>
                <a:cxn ang="0">
                  <a:pos x="T6" y="T7"/>
                </a:cxn>
                <a:cxn ang="0">
                  <a:pos x="T8" y="T9"/>
                </a:cxn>
                <a:cxn ang="0">
                  <a:pos x="T10" y="T11"/>
                </a:cxn>
              </a:cxnLst>
              <a:rect l="0" t="0" r="r" b="b"/>
              <a:pathLst>
                <a:path w="362" h="592">
                  <a:moveTo>
                    <a:pt x="0" y="0"/>
                  </a:moveTo>
                  <a:lnTo>
                    <a:pt x="362" y="108"/>
                  </a:lnTo>
                  <a:lnTo>
                    <a:pt x="362" y="592"/>
                  </a:lnTo>
                  <a:lnTo>
                    <a:pt x="143" y="527"/>
                  </a:lnTo>
                  <a:lnTo>
                    <a:pt x="0" y="485"/>
                  </a:lnTo>
                  <a:lnTo>
                    <a:pt x="0" y="0"/>
                  </a:lnTo>
                  <a:close/>
                </a:path>
              </a:pathLst>
            </a:custGeom>
            <a:solidFill>
              <a:schemeClr val="accent5"/>
            </a:solidFill>
            <a:ln w="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89"/>
            <p:cNvSpPr>
              <a:spLocks/>
            </p:cNvSpPr>
            <p:nvPr/>
          </p:nvSpPr>
          <p:spPr bwMode="auto">
            <a:xfrm>
              <a:off x="7180263" y="5613400"/>
              <a:ext cx="1147763" cy="936625"/>
            </a:xfrm>
            <a:custGeom>
              <a:avLst/>
              <a:gdLst>
                <a:gd name="T0" fmla="*/ 0 w 723"/>
                <a:gd name="T1" fmla="*/ 0 h 590"/>
                <a:gd name="T2" fmla="*/ 362 w 723"/>
                <a:gd name="T3" fmla="*/ 107 h 590"/>
                <a:gd name="T4" fmla="*/ 723 w 723"/>
                <a:gd name="T5" fmla="*/ 0 h 590"/>
                <a:gd name="T6" fmla="*/ 723 w 723"/>
                <a:gd name="T7" fmla="*/ 483 h 590"/>
                <a:gd name="T8" fmla="*/ 362 w 723"/>
                <a:gd name="T9" fmla="*/ 590 h 590"/>
                <a:gd name="T10" fmla="*/ 0 w 723"/>
                <a:gd name="T11" fmla="*/ 483 h 590"/>
                <a:gd name="T12" fmla="*/ 0 w 723"/>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723" h="590">
                  <a:moveTo>
                    <a:pt x="0" y="0"/>
                  </a:moveTo>
                  <a:lnTo>
                    <a:pt x="362" y="107"/>
                  </a:lnTo>
                  <a:lnTo>
                    <a:pt x="723" y="0"/>
                  </a:lnTo>
                  <a:lnTo>
                    <a:pt x="723" y="483"/>
                  </a:lnTo>
                  <a:lnTo>
                    <a:pt x="362" y="590"/>
                  </a:lnTo>
                  <a:lnTo>
                    <a:pt x="0" y="483"/>
                  </a:lnTo>
                  <a:lnTo>
                    <a:pt x="0" y="0"/>
                  </a:lnTo>
                  <a:close/>
                </a:path>
              </a:pathLst>
            </a:custGeom>
            <a:solidFill>
              <a:schemeClr val="accent6">
                <a:lumMod val="75000"/>
              </a:schemeClr>
            </a:solidFill>
            <a:ln w="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0"/>
            <p:cNvSpPr>
              <a:spLocks/>
            </p:cNvSpPr>
            <p:nvPr/>
          </p:nvSpPr>
          <p:spPr bwMode="auto">
            <a:xfrm>
              <a:off x="7180263" y="5613400"/>
              <a:ext cx="574675" cy="936625"/>
            </a:xfrm>
            <a:custGeom>
              <a:avLst/>
              <a:gdLst>
                <a:gd name="T0" fmla="*/ 0 w 362"/>
                <a:gd name="T1" fmla="*/ 0 h 590"/>
                <a:gd name="T2" fmla="*/ 362 w 362"/>
                <a:gd name="T3" fmla="*/ 107 h 590"/>
                <a:gd name="T4" fmla="*/ 362 w 362"/>
                <a:gd name="T5" fmla="*/ 590 h 590"/>
                <a:gd name="T6" fmla="*/ 143 w 362"/>
                <a:gd name="T7" fmla="*/ 526 h 590"/>
                <a:gd name="T8" fmla="*/ 0 w 362"/>
                <a:gd name="T9" fmla="*/ 483 h 590"/>
                <a:gd name="T10" fmla="*/ 0 w 362"/>
                <a:gd name="T11" fmla="*/ 0 h 590"/>
              </a:gdLst>
              <a:ahLst/>
              <a:cxnLst>
                <a:cxn ang="0">
                  <a:pos x="T0" y="T1"/>
                </a:cxn>
                <a:cxn ang="0">
                  <a:pos x="T2" y="T3"/>
                </a:cxn>
                <a:cxn ang="0">
                  <a:pos x="T4" y="T5"/>
                </a:cxn>
                <a:cxn ang="0">
                  <a:pos x="T6" y="T7"/>
                </a:cxn>
                <a:cxn ang="0">
                  <a:pos x="T8" y="T9"/>
                </a:cxn>
                <a:cxn ang="0">
                  <a:pos x="T10" y="T11"/>
                </a:cxn>
              </a:cxnLst>
              <a:rect l="0" t="0" r="r" b="b"/>
              <a:pathLst>
                <a:path w="362" h="590">
                  <a:moveTo>
                    <a:pt x="0" y="0"/>
                  </a:moveTo>
                  <a:lnTo>
                    <a:pt x="362" y="107"/>
                  </a:lnTo>
                  <a:lnTo>
                    <a:pt x="362" y="590"/>
                  </a:lnTo>
                  <a:lnTo>
                    <a:pt x="143" y="526"/>
                  </a:lnTo>
                  <a:lnTo>
                    <a:pt x="0" y="483"/>
                  </a:lnTo>
                  <a:lnTo>
                    <a:pt x="0" y="0"/>
                  </a:lnTo>
                  <a:close/>
                </a:path>
              </a:pathLst>
            </a:custGeom>
            <a:solidFill>
              <a:schemeClr val="accent6"/>
            </a:solidFill>
            <a:ln w="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031314" y="984617"/>
            <a:ext cx="359188" cy="584775"/>
          </a:xfrm>
          <a:prstGeom prst="rect">
            <a:avLst/>
          </a:prstGeom>
          <a:noFill/>
        </p:spPr>
        <p:txBody>
          <a:bodyPr wrap="square" rtlCol="0">
            <a:spAutoFit/>
          </a:bodyPr>
          <a:lstStyle/>
          <a:p>
            <a:pPr algn="ctr"/>
            <a:r>
              <a:rPr lang="en-US" sz="3200" dirty="0">
                <a:solidFill>
                  <a:schemeClr val="bg1"/>
                </a:solidFill>
                <a:latin typeface="Bebas Neue" panose="020B0606020202050201" pitchFamily="34" charset="0"/>
              </a:rPr>
              <a:t>1</a:t>
            </a:r>
          </a:p>
        </p:txBody>
      </p:sp>
      <p:sp>
        <p:nvSpPr>
          <p:cNvPr id="28" name="TextBox 27"/>
          <p:cNvSpPr txBox="1"/>
          <p:nvPr/>
        </p:nvSpPr>
        <p:spPr>
          <a:xfrm>
            <a:off x="4037924" y="2067416"/>
            <a:ext cx="359188" cy="584775"/>
          </a:xfrm>
          <a:prstGeom prst="rect">
            <a:avLst/>
          </a:prstGeom>
          <a:noFill/>
        </p:spPr>
        <p:txBody>
          <a:bodyPr wrap="square" rtlCol="0">
            <a:spAutoFit/>
          </a:bodyPr>
          <a:lstStyle/>
          <a:p>
            <a:pPr algn="ctr"/>
            <a:r>
              <a:rPr lang="en-US" sz="3200" dirty="0">
                <a:solidFill>
                  <a:schemeClr val="bg1"/>
                </a:solidFill>
                <a:latin typeface="Bebas Neue" panose="020B0606020202050201" pitchFamily="34" charset="0"/>
              </a:rPr>
              <a:t>2</a:t>
            </a:r>
          </a:p>
        </p:txBody>
      </p:sp>
      <p:sp>
        <p:nvSpPr>
          <p:cNvPr id="29" name="TextBox 28"/>
          <p:cNvSpPr txBox="1"/>
          <p:nvPr/>
        </p:nvSpPr>
        <p:spPr>
          <a:xfrm>
            <a:off x="4037924" y="3179751"/>
            <a:ext cx="359188" cy="584775"/>
          </a:xfrm>
          <a:prstGeom prst="rect">
            <a:avLst/>
          </a:prstGeom>
          <a:noFill/>
        </p:spPr>
        <p:txBody>
          <a:bodyPr wrap="square" rtlCol="0">
            <a:spAutoFit/>
          </a:bodyPr>
          <a:lstStyle/>
          <a:p>
            <a:pPr algn="ctr"/>
            <a:r>
              <a:rPr lang="en-US" sz="3200" dirty="0">
                <a:solidFill>
                  <a:schemeClr val="bg1"/>
                </a:solidFill>
                <a:latin typeface="Bebas Neue" panose="020B0606020202050201" pitchFamily="34" charset="0"/>
              </a:rPr>
              <a:t>3</a:t>
            </a:r>
          </a:p>
        </p:txBody>
      </p:sp>
      <p:sp>
        <p:nvSpPr>
          <p:cNvPr id="30" name="TextBox 29"/>
          <p:cNvSpPr txBox="1"/>
          <p:nvPr/>
        </p:nvSpPr>
        <p:spPr>
          <a:xfrm>
            <a:off x="3991886" y="4301531"/>
            <a:ext cx="359188" cy="584775"/>
          </a:xfrm>
          <a:prstGeom prst="rect">
            <a:avLst/>
          </a:prstGeom>
          <a:noFill/>
        </p:spPr>
        <p:txBody>
          <a:bodyPr wrap="square" rtlCol="0">
            <a:spAutoFit/>
          </a:bodyPr>
          <a:lstStyle/>
          <a:p>
            <a:pPr algn="ctr"/>
            <a:r>
              <a:rPr lang="en-US" sz="3200" dirty="0">
                <a:solidFill>
                  <a:schemeClr val="bg1"/>
                </a:solidFill>
                <a:latin typeface="Bebas Neue" panose="020B0606020202050201" pitchFamily="34" charset="0"/>
              </a:rPr>
              <a:t>4</a:t>
            </a:r>
          </a:p>
        </p:txBody>
      </p:sp>
      <p:sp>
        <p:nvSpPr>
          <p:cNvPr id="31" name="TextBox 30"/>
          <p:cNvSpPr txBox="1"/>
          <p:nvPr/>
        </p:nvSpPr>
        <p:spPr>
          <a:xfrm>
            <a:off x="4008061" y="5363234"/>
            <a:ext cx="359188" cy="584775"/>
          </a:xfrm>
          <a:prstGeom prst="rect">
            <a:avLst/>
          </a:prstGeom>
          <a:noFill/>
        </p:spPr>
        <p:txBody>
          <a:bodyPr wrap="square" rtlCol="0">
            <a:spAutoFit/>
          </a:bodyPr>
          <a:lstStyle/>
          <a:p>
            <a:pPr algn="ctr"/>
            <a:r>
              <a:rPr lang="en-US" sz="3200" dirty="0">
                <a:solidFill>
                  <a:schemeClr val="bg1"/>
                </a:solidFill>
                <a:latin typeface="Bebas Neue" panose="020B0606020202050201" pitchFamily="34" charset="0"/>
              </a:rPr>
              <a:t>5</a:t>
            </a:r>
          </a:p>
        </p:txBody>
      </p:sp>
      <p:sp>
        <p:nvSpPr>
          <p:cNvPr id="32" name="TextBox 31"/>
          <p:cNvSpPr txBox="1"/>
          <p:nvPr/>
        </p:nvSpPr>
        <p:spPr>
          <a:xfrm>
            <a:off x="5453766" y="838110"/>
            <a:ext cx="3692948" cy="461665"/>
          </a:xfrm>
          <a:prstGeom prst="rect">
            <a:avLst/>
          </a:prstGeom>
          <a:noFill/>
        </p:spPr>
        <p:txBody>
          <a:bodyPr wrap="square" rtlCol="0">
            <a:spAutoFit/>
          </a:bodyPr>
          <a:lstStyle/>
          <a:p>
            <a:r>
              <a:rPr lang="en-US" sz="2400" dirty="0">
                <a:latin typeface="Bebas Neue" panose="020B0606020202050201" pitchFamily="34" charset="0"/>
              </a:rPr>
              <a:t>Study Director</a:t>
            </a:r>
          </a:p>
        </p:txBody>
      </p:sp>
      <p:sp>
        <p:nvSpPr>
          <p:cNvPr id="33" name="Rectangle 32"/>
          <p:cNvSpPr/>
          <p:nvPr/>
        </p:nvSpPr>
        <p:spPr>
          <a:xfrm>
            <a:off x="5453766" y="1260481"/>
            <a:ext cx="3692948" cy="338554"/>
          </a:xfrm>
          <a:prstGeom prst="rect">
            <a:avLst/>
          </a:prstGeom>
        </p:spPr>
        <p:txBody>
          <a:bodyPr wrap="square">
            <a:spAutoFit/>
          </a:bodyPr>
          <a:lstStyle/>
          <a:p>
            <a:r>
              <a:rPr lang="en-US" sz="1600" b="0" i="0" dirty="0">
                <a:solidFill>
                  <a:srgbClr val="FFFF00"/>
                </a:solidFill>
                <a:effectLst/>
              </a:rPr>
              <a:t>Single point of study control</a:t>
            </a:r>
          </a:p>
        </p:txBody>
      </p:sp>
      <p:sp>
        <p:nvSpPr>
          <p:cNvPr id="34" name="Title 2"/>
          <p:cNvSpPr txBox="1">
            <a:spLocks/>
          </p:cNvSpPr>
          <p:nvPr/>
        </p:nvSpPr>
        <p:spPr>
          <a:xfrm>
            <a:off x="191960" y="175097"/>
            <a:ext cx="7543800"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1B. Personnel</a:t>
            </a:r>
          </a:p>
        </p:txBody>
      </p:sp>
      <p:sp>
        <p:nvSpPr>
          <p:cNvPr id="37" name="TextBox 36"/>
          <p:cNvSpPr txBox="1"/>
          <p:nvPr/>
        </p:nvSpPr>
        <p:spPr>
          <a:xfrm>
            <a:off x="5394700" y="5192621"/>
            <a:ext cx="3692948" cy="461665"/>
          </a:xfrm>
          <a:prstGeom prst="rect">
            <a:avLst/>
          </a:prstGeom>
          <a:noFill/>
        </p:spPr>
        <p:txBody>
          <a:bodyPr wrap="square" rtlCol="0">
            <a:spAutoFit/>
          </a:bodyPr>
          <a:lstStyle/>
          <a:p>
            <a:r>
              <a:rPr lang="en-US" sz="2400" dirty="0">
                <a:latin typeface="Bebas Neue" panose="020B0606020202050201" pitchFamily="34" charset="0"/>
              </a:rPr>
              <a:t>Archivist</a:t>
            </a:r>
          </a:p>
        </p:txBody>
      </p:sp>
      <p:sp>
        <p:nvSpPr>
          <p:cNvPr id="38" name="TextBox 37"/>
          <p:cNvSpPr txBox="1"/>
          <p:nvPr/>
        </p:nvSpPr>
        <p:spPr>
          <a:xfrm>
            <a:off x="5453766" y="2885339"/>
            <a:ext cx="3692948" cy="461665"/>
          </a:xfrm>
          <a:prstGeom prst="rect">
            <a:avLst/>
          </a:prstGeom>
          <a:noFill/>
        </p:spPr>
        <p:txBody>
          <a:bodyPr wrap="square" rtlCol="0">
            <a:spAutoFit/>
          </a:bodyPr>
          <a:lstStyle/>
          <a:p>
            <a:r>
              <a:rPr lang="en-US" sz="2400" dirty="0">
                <a:latin typeface="Bebas Neue" panose="020B0606020202050201" pitchFamily="34" charset="0"/>
              </a:rPr>
              <a:t>Study Personnel</a:t>
            </a:r>
          </a:p>
        </p:txBody>
      </p:sp>
      <p:sp>
        <p:nvSpPr>
          <p:cNvPr id="39" name="TextBox 38"/>
          <p:cNvSpPr txBox="1"/>
          <p:nvPr/>
        </p:nvSpPr>
        <p:spPr>
          <a:xfrm>
            <a:off x="-13512" y="1780438"/>
            <a:ext cx="3425770" cy="461665"/>
          </a:xfrm>
          <a:prstGeom prst="rect">
            <a:avLst/>
          </a:prstGeom>
          <a:noFill/>
        </p:spPr>
        <p:txBody>
          <a:bodyPr wrap="square" rtlCol="0">
            <a:spAutoFit/>
          </a:bodyPr>
          <a:lstStyle/>
          <a:p>
            <a:pPr algn="r"/>
            <a:r>
              <a:rPr lang="en-US" sz="2400" dirty="0">
                <a:latin typeface="Bebas Neue" panose="020B0606020202050201" pitchFamily="34" charset="0"/>
              </a:rPr>
              <a:t>Principal Investigator</a:t>
            </a:r>
          </a:p>
        </p:txBody>
      </p:sp>
      <p:sp>
        <p:nvSpPr>
          <p:cNvPr id="40" name="Rectangle 39"/>
          <p:cNvSpPr/>
          <p:nvPr/>
        </p:nvSpPr>
        <p:spPr>
          <a:xfrm>
            <a:off x="-441732" y="2242103"/>
            <a:ext cx="3853990" cy="584776"/>
          </a:xfrm>
          <a:prstGeom prst="rect">
            <a:avLst/>
          </a:prstGeom>
        </p:spPr>
        <p:txBody>
          <a:bodyPr wrap="square">
            <a:spAutoFit/>
          </a:bodyPr>
          <a:lstStyle/>
          <a:p>
            <a:pPr lvl="2" algn="r"/>
            <a:r>
              <a:rPr lang="en-US" sz="1600" dirty="0">
                <a:solidFill>
                  <a:srgbClr val="FFFF00"/>
                </a:solidFill>
              </a:rPr>
              <a:t>Acts on behalf of study director for a multi-site study</a:t>
            </a:r>
          </a:p>
        </p:txBody>
      </p:sp>
      <p:sp>
        <p:nvSpPr>
          <p:cNvPr id="41" name="TextBox 40"/>
          <p:cNvSpPr txBox="1"/>
          <p:nvPr/>
        </p:nvSpPr>
        <p:spPr>
          <a:xfrm>
            <a:off x="-13512" y="3991826"/>
            <a:ext cx="3425770" cy="461665"/>
          </a:xfrm>
          <a:prstGeom prst="rect">
            <a:avLst/>
          </a:prstGeom>
          <a:noFill/>
        </p:spPr>
        <p:txBody>
          <a:bodyPr wrap="square" rtlCol="0">
            <a:spAutoFit/>
          </a:bodyPr>
          <a:lstStyle/>
          <a:p>
            <a:pPr algn="r"/>
            <a:r>
              <a:rPr lang="en-US" sz="2400" dirty="0">
                <a:latin typeface="Bebas Neue" panose="020B0606020202050201" pitchFamily="34" charset="0"/>
              </a:rPr>
              <a:t>Quality Assurance</a:t>
            </a:r>
          </a:p>
        </p:txBody>
      </p:sp>
      <p:sp>
        <p:nvSpPr>
          <p:cNvPr id="42" name="Rectangle 41"/>
          <p:cNvSpPr/>
          <p:nvPr/>
        </p:nvSpPr>
        <p:spPr>
          <a:xfrm>
            <a:off x="5453766" y="3335059"/>
            <a:ext cx="3332837" cy="584776"/>
          </a:xfrm>
          <a:prstGeom prst="rect">
            <a:avLst/>
          </a:prstGeom>
        </p:spPr>
        <p:txBody>
          <a:bodyPr wrap="square">
            <a:spAutoFit/>
          </a:bodyPr>
          <a:lstStyle/>
          <a:p>
            <a:pPr marL="0" lvl="2"/>
            <a:r>
              <a:rPr lang="en-US" sz="1600" dirty="0">
                <a:solidFill>
                  <a:srgbClr val="FFFF00"/>
                </a:solidFill>
              </a:rPr>
              <a:t>Perform study according to the instruction</a:t>
            </a:r>
          </a:p>
        </p:txBody>
      </p:sp>
      <p:sp>
        <p:nvSpPr>
          <p:cNvPr id="43" name="Rectangle 42"/>
          <p:cNvSpPr/>
          <p:nvPr/>
        </p:nvSpPr>
        <p:spPr>
          <a:xfrm>
            <a:off x="178448" y="4423691"/>
            <a:ext cx="3233809" cy="584776"/>
          </a:xfrm>
          <a:prstGeom prst="rect">
            <a:avLst/>
          </a:prstGeom>
        </p:spPr>
        <p:txBody>
          <a:bodyPr wrap="square">
            <a:spAutoFit/>
          </a:bodyPr>
          <a:lstStyle/>
          <a:p>
            <a:pPr marL="0" lvl="2" algn="r"/>
            <a:r>
              <a:rPr lang="en-US" sz="1600" dirty="0">
                <a:solidFill>
                  <a:srgbClr val="FFFF00"/>
                </a:solidFill>
              </a:rPr>
              <a:t>Ensures management of GLP compliance</a:t>
            </a:r>
          </a:p>
        </p:txBody>
      </p:sp>
      <p:sp>
        <p:nvSpPr>
          <p:cNvPr id="44" name="Rectangle 43"/>
          <p:cNvSpPr/>
          <p:nvPr/>
        </p:nvSpPr>
        <p:spPr>
          <a:xfrm>
            <a:off x="5379934" y="5565678"/>
            <a:ext cx="3692948" cy="338554"/>
          </a:xfrm>
          <a:prstGeom prst="rect">
            <a:avLst/>
          </a:prstGeom>
        </p:spPr>
        <p:txBody>
          <a:bodyPr wrap="square">
            <a:spAutoFit/>
          </a:bodyPr>
          <a:lstStyle/>
          <a:p>
            <a:r>
              <a:rPr lang="en-US" sz="1600" b="0" i="0" dirty="0">
                <a:solidFill>
                  <a:srgbClr val="FFFF00"/>
                </a:solidFill>
                <a:effectLst/>
              </a:rPr>
              <a:t>Manages archives</a:t>
            </a:r>
          </a:p>
        </p:txBody>
      </p:sp>
      <p:sp>
        <p:nvSpPr>
          <p:cNvPr id="45" name="TextBox 44"/>
          <p:cNvSpPr txBox="1"/>
          <p:nvPr/>
        </p:nvSpPr>
        <p:spPr>
          <a:xfrm>
            <a:off x="531584" y="6350342"/>
            <a:ext cx="7944243" cy="369332"/>
          </a:xfrm>
          <a:prstGeom prst="rect">
            <a:avLst/>
          </a:prstGeom>
          <a:solidFill>
            <a:srgbClr val="FFFFFF"/>
          </a:solidFill>
        </p:spPr>
        <p:txBody>
          <a:bodyPr wrap="square" rtlCol="0">
            <a:spAutoFit/>
          </a:bodyPr>
          <a:lstStyle/>
          <a:p>
            <a:pPr algn="ctr"/>
            <a:r>
              <a:rPr lang="en-US" dirty="0">
                <a:solidFill>
                  <a:srgbClr val="000000"/>
                </a:solidFill>
              </a:rPr>
              <a:t>Management is responsible for appointing trained persons to perform work</a:t>
            </a:r>
          </a:p>
        </p:txBody>
      </p:sp>
    </p:spTree>
    <p:extLst>
      <p:ext uri="{BB962C8B-B14F-4D97-AF65-F5344CB8AC3E}">
        <p14:creationId xmlns:p14="http://schemas.microsoft.com/office/powerpoint/2010/main" val="229039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rot="5400000">
            <a:off x="6645053" y="4048028"/>
            <a:ext cx="1871410" cy="2419009"/>
            <a:chOff x="5160295" y="1578456"/>
            <a:chExt cx="1871410" cy="2419009"/>
          </a:xfrm>
        </p:grpSpPr>
        <p:sp>
          <p:nvSpPr>
            <p:cNvPr id="177" name="Freeform 5"/>
            <p:cNvSpPr>
              <a:spLocks noEditPoints="1"/>
            </p:cNvSpPr>
            <p:nvPr/>
          </p:nvSpPr>
          <p:spPr bwMode="auto">
            <a:xfrm>
              <a:off x="5160295" y="1578456"/>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rgbClr val="4D960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Oval 177"/>
            <p:cNvSpPr/>
            <p:nvPr/>
          </p:nvSpPr>
          <p:spPr>
            <a:xfrm>
              <a:off x="5410200" y="1782336"/>
              <a:ext cx="1371600" cy="1371600"/>
            </a:xfrm>
            <a:prstGeom prst="ellipse">
              <a:avLst/>
            </a:prstGeom>
            <a:solidFill>
              <a:srgbClr val="4D9604"/>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91" name="Group 190"/>
          <p:cNvGrpSpPr/>
          <p:nvPr/>
        </p:nvGrpSpPr>
        <p:grpSpPr>
          <a:xfrm rot="16200000">
            <a:off x="598410" y="859066"/>
            <a:ext cx="1871410" cy="2419009"/>
            <a:chOff x="5160295" y="1578456"/>
            <a:chExt cx="1871410" cy="2419009"/>
          </a:xfrm>
        </p:grpSpPr>
        <p:sp>
          <p:nvSpPr>
            <p:cNvPr id="192" name="Freeform 5"/>
            <p:cNvSpPr>
              <a:spLocks noEditPoints="1"/>
            </p:cNvSpPr>
            <p:nvPr/>
          </p:nvSpPr>
          <p:spPr bwMode="auto">
            <a:xfrm>
              <a:off x="5160295" y="1578456"/>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Oval 192"/>
            <p:cNvSpPr/>
            <p:nvPr/>
          </p:nvSpPr>
          <p:spPr>
            <a:xfrm>
              <a:off x="5410200" y="1782336"/>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TextBox 201"/>
          <p:cNvSpPr txBox="1"/>
          <p:nvPr/>
        </p:nvSpPr>
        <p:spPr>
          <a:xfrm>
            <a:off x="2947401" y="1151937"/>
            <a:ext cx="3692948" cy="461665"/>
          </a:xfrm>
          <a:prstGeom prst="rect">
            <a:avLst/>
          </a:prstGeom>
          <a:noFill/>
        </p:spPr>
        <p:txBody>
          <a:bodyPr wrap="square" rtlCol="0">
            <a:spAutoFit/>
          </a:bodyPr>
          <a:lstStyle/>
          <a:p>
            <a:r>
              <a:rPr lang="en-US" sz="2400" dirty="0">
                <a:solidFill>
                  <a:srgbClr val="FFFF00"/>
                </a:solidFill>
                <a:latin typeface="Bebas Neue" panose="020B0606020202050201" pitchFamily="34" charset="0"/>
              </a:rPr>
              <a:t>Organization Charts</a:t>
            </a:r>
          </a:p>
        </p:txBody>
      </p:sp>
      <p:sp>
        <p:nvSpPr>
          <p:cNvPr id="203" name="TextBox 202"/>
          <p:cNvSpPr txBox="1"/>
          <p:nvPr/>
        </p:nvSpPr>
        <p:spPr>
          <a:xfrm>
            <a:off x="528490" y="3860162"/>
            <a:ext cx="3692948" cy="461665"/>
          </a:xfrm>
          <a:prstGeom prst="rect">
            <a:avLst/>
          </a:prstGeom>
          <a:noFill/>
        </p:spPr>
        <p:txBody>
          <a:bodyPr wrap="square" rtlCol="0">
            <a:spAutoFit/>
          </a:bodyPr>
          <a:lstStyle/>
          <a:p>
            <a:r>
              <a:rPr lang="en-US" sz="2400" dirty="0">
                <a:solidFill>
                  <a:srgbClr val="FFFF00"/>
                </a:solidFill>
                <a:latin typeface="Bebas Neue" panose="020B0606020202050201" pitchFamily="34" charset="0"/>
              </a:rPr>
              <a:t>Curriculum vitae</a:t>
            </a:r>
          </a:p>
        </p:txBody>
      </p:sp>
      <p:sp>
        <p:nvSpPr>
          <p:cNvPr id="204" name="Rectangle 203"/>
          <p:cNvSpPr/>
          <p:nvPr/>
        </p:nvSpPr>
        <p:spPr>
          <a:xfrm>
            <a:off x="324610" y="206797"/>
            <a:ext cx="8612904" cy="461665"/>
          </a:xfrm>
          <a:prstGeom prst="rect">
            <a:avLst/>
          </a:prstGeom>
        </p:spPr>
        <p:txBody>
          <a:bodyPr wrap="none">
            <a:spAutoFit/>
          </a:bodyPr>
          <a:lstStyle/>
          <a:p>
            <a:r>
              <a:rPr lang="en-US" sz="2400" b="1" dirty="0">
                <a:solidFill>
                  <a:srgbClr val="66FFFF"/>
                </a:solidFill>
              </a:rPr>
              <a:t>Organization of resource ‘personnel’ in standard documents </a:t>
            </a:r>
          </a:p>
        </p:txBody>
      </p:sp>
      <p:sp>
        <p:nvSpPr>
          <p:cNvPr id="205" name="Rectangle 204"/>
          <p:cNvSpPr/>
          <p:nvPr/>
        </p:nvSpPr>
        <p:spPr>
          <a:xfrm>
            <a:off x="2947401" y="1600401"/>
            <a:ext cx="5990113" cy="2308324"/>
          </a:xfrm>
          <a:prstGeom prst="rect">
            <a:avLst/>
          </a:prstGeom>
        </p:spPr>
        <p:txBody>
          <a:bodyPr wrap="square">
            <a:spAutoFit/>
          </a:bodyPr>
          <a:lstStyle/>
          <a:p>
            <a:pPr marL="382588" lvl="1" indent="-285750">
              <a:buFont typeface="Arial"/>
              <a:buChar char="•"/>
            </a:pPr>
            <a:r>
              <a:rPr lang="en-US" sz="1600" dirty="0">
                <a:latin typeface="Century Gothic"/>
                <a:cs typeface="Century Gothic"/>
              </a:rPr>
              <a:t>Up-to-date chart should be provided by management</a:t>
            </a:r>
          </a:p>
          <a:p>
            <a:pPr marL="382588" lvl="1" indent="-285750">
              <a:buFont typeface="Arial"/>
              <a:buChar char="•"/>
            </a:pPr>
            <a:r>
              <a:rPr lang="en-US" sz="1600" dirty="0">
                <a:latin typeface="Century Gothic"/>
                <a:cs typeface="Century Gothic"/>
              </a:rPr>
              <a:t>Should give a good idea of how the organization structured </a:t>
            </a:r>
            <a:r>
              <a:rPr lang="mr-IN" sz="1600" dirty="0">
                <a:latin typeface="Century Gothic"/>
                <a:cs typeface="Century Gothic"/>
              </a:rPr>
              <a:t>–</a:t>
            </a:r>
            <a:r>
              <a:rPr lang="en-US" sz="1600" dirty="0">
                <a:latin typeface="Century Gothic"/>
                <a:cs typeface="Century Gothic"/>
              </a:rPr>
              <a:t> who reports to whom</a:t>
            </a:r>
          </a:p>
          <a:p>
            <a:pPr marL="382588" lvl="1" indent="-285750">
              <a:buFont typeface="Arial"/>
              <a:buChar char="•"/>
            </a:pPr>
            <a:r>
              <a:rPr lang="en-US" sz="1600" dirty="0">
                <a:latin typeface="Century Gothic"/>
                <a:cs typeface="Century Gothic"/>
              </a:rPr>
              <a:t>Keep it simple</a:t>
            </a:r>
          </a:p>
          <a:p>
            <a:pPr marL="382588" lvl="2" indent="-285750">
              <a:buFont typeface="Arial"/>
              <a:buChar char="•"/>
            </a:pPr>
            <a:r>
              <a:rPr lang="en-US" sz="1600" dirty="0">
                <a:latin typeface="Century Gothic"/>
                <a:cs typeface="Century Gothic"/>
              </a:rPr>
              <a:t>May indicate no. of staff present in each department</a:t>
            </a:r>
          </a:p>
          <a:p>
            <a:pPr marL="839788" lvl="3" indent="-285750">
              <a:buFont typeface="Courier New"/>
              <a:buChar char="o"/>
            </a:pPr>
            <a:r>
              <a:rPr lang="en-US" sz="1600" dirty="0">
                <a:latin typeface="Century Gothic"/>
                <a:cs typeface="Century Gothic"/>
              </a:rPr>
              <a:t>Small organization </a:t>
            </a:r>
            <a:r>
              <a:rPr lang="mr-IN" sz="1600" dirty="0">
                <a:latin typeface="Century Gothic"/>
                <a:cs typeface="Century Gothic"/>
              </a:rPr>
              <a:t>–</a:t>
            </a:r>
            <a:r>
              <a:rPr lang="en-US" sz="1600" dirty="0">
                <a:latin typeface="Century Gothic"/>
                <a:cs typeface="Century Gothic"/>
              </a:rPr>
              <a:t> names of staff</a:t>
            </a:r>
          </a:p>
          <a:p>
            <a:pPr marL="839788" lvl="3" indent="-285750">
              <a:buFont typeface="Courier New"/>
              <a:buChar char="o"/>
            </a:pPr>
            <a:r>
              <a:rPr lang="en-US" sz="1600" dirty="0">
                <a:latin typeface="Century Gothic"/>
                <a:cs typeface="Century Gothic"/>
              </a:rPr>
              <a:t>Large organization </a:t>
            </a:r>
            <a:r>
              <a:rPr lang="mr-IN" sz="1600" dirty="0">
                <a:latin typeface="Century Gothic"/>
                <a:cs typeface="Century Gothic"/>
              </a:rPr>
              <a:t>–</a:t>
            </a:r>
            <a:r>
              <a:rPr lang="en-US" sz="1600" dirty="0">
                <a:latin typeface="Century Gothic"/>
                <a:cs typeface="Century Gothic"/>
              </a:rPr>
              <a:t> job title</a:t>
            </a:r>
          </a:p>
          <a:p>
            <a:pPr marL="839788" lvl="2" indent="-285750">
              <a:buFont typeface="Courier New"/>
              <a:buChar char="o"/>
            </a:pPr>
            <a:r>
              <a:rPr lang="en-US" sz="1600" dirty="0">
                <a:latin typeface="Century Gothic"/>
                <a:cs typeface="Century Gothic"/>
              </a:rPr>
              <a:t>Add functional responsibilities only if this helps to explain the organization</a:t>
            </a:r>
          </a:p>
        </p:txBody>
      </p:sp>
      <p:sp>
        <p:nvSpPr>
          <p:cNvPr id="206" name="Rectangle 205"/>
          <p:cNvSpPr/>
          <p:nvPr/>
        </p:nvSpPr>
        <p:spPr>
          <a:xfrm>
            <a:off x="528491" y="4325893"/>
            <a:ext cx="5599627" cy="2062103"/>
          </a:xfrm>
          <a:prstGeom prst="rect">
            <a:avLst/>
          </a:prstGeom>
        </p:spPr>
        <p:txBody>
          <a:bodyPr wrap="square">
            <a:spAutoFit/>
          </a:bodyPr>
          <a:lstStyle/>
          <a:p>
            <a:pPr marL="285750" lvl="1" indent="-285750">
              <a:buFont typeface="Arial"/>
              <a:buChar char="•"/>
            </a:pPr>
            <a:r>
              <a:rPr lang="en-US" sz="1600" dirty="0">
                <a:latin typeface="Century Gothic"/>
                <a:cs typeface="Century Gothic"/>
              </a:rPr>
              <a:t>For all personnel</a:t>
            </a:r>
          </a:p>
          <a:p>
            <a:pPr marL="742950" lvl="3" indent="-285750">
              <a:buFont typeface="Courier New"/>
              <a:buChar char="o"/>
            </a:pPr>
            <a:r>
              <a:rPr lang="en-US" sz="1600" dirty="0">
                <a:latin typeface="Century Gothic"/>
                <a:cs typeface="Century Gothic"/>
              </a:rPr>
              <a:t>Even for staff without formal qualifications</a:t>
            </a:r>
          </a:p>
          <a:p>
            <a:pPr marL="285750" lvl="1" indent="-285750">
              <a:buFont typeface="Arial"/>
              <a:buChar char="•"/>
            </a:pPr>
            <a:r>
              <a:rPr lang="en-US" sz="1600" dirty="0">
                <a:latin typeface="Century Gothic"/>
                <a:cs typeface="Century Gothic"/>
              </a:rPr>
              <a:t>In standard format</a:t>
            </a:r>
          </a:p>
          <a:p>
            <a:pPr marL="285750" lvl="1" indent="-285750">
              <a:buFont typeface="Arial"/>
              <a:buChar char="•"/>
            </a:pPr>
            <a:r>
              <a:rPr lang="en-US" sz="1600" dirty="0">
                <a:latin typeface="Century Gothic"/>
                <a:cs typeface="Century Gothic"/>
              </a:rPr>
              <a:t>Up-to-date</a:t>
            </a:r>
          </a:p>
          <a:p>
            <a:pPr marL="285750" lvl="1" indent="-285750">
              <a:buFont typeface="Arial"/>
              <a:buChar char="•"/>
            </a:pPr>
            <a:r>
              <a:rPr lang="en-US" sz="1600" dirty="0">
                <a:latin typeface="Century Gothic"/>
                <a:cs typeface="Century Gothic"/>
              </a:rPr>
              <a:t>Archived</a:t>
            </a:r>
          </a:p>
          <a:p>
            <a:pPr marL="285750" lvl="1" indent="-285750">
              <a:buFont typeface="Arial"/>
              <a:buChar char="•"/>
            </a:pPr>
            <a:r>
              <a:rPr lang="en-US" sz="1600" dirty="0">
                <a:latin typeface="Century Gothic"/>
                <a:cs typeface="Century Gothic"/>
              </a:rPr>
              <a:t>Contains</a:t>
            </a:r>
          </a:p>
          <a:p>
            <a:pPr marL="742950" lvl="3" indent="-285750">
              <a:buFont typeface="Courier New"/>
              <a:buChar char="o"/>
            </a:pPr>
            <a:r>
              <a:rPr lang="fr-FR" sz="1600" dirty="0">
                <a:latin typeface="Century Gothic"/>
                <a:cs typeface="Century Gothic"/>
              </a:rPr>
              <a:t>Q</a:t>
            </a:r>
            <a:r>
              <a:rPr lang="en-US" sz="1600" dirty="0" err="1">
                <a:latin typeface="Century Gothic"/>
                <a:cs typeface="Century Gothic"/>
              </a:rPr>
              <a:t>ualification</a:t>
            </a:r>
            <a:r>
              <a:rPr lang="en-US" sz="1600" dirty="0">
                <a:latin typeface="Century Gothic"/>
                <a:cs typeface="Century Gothic"/>
              </a:rPr>
              <a:t> / education / diplomas</a:t>
            </a:r>
          </a:p>
          <a:p>
            <a:pPr marL="742950" lvl="3" indent="-285750">
              <a:buFont typeface="Courier New"/>
              <a:buChar char="o"/>
            </a:pPr>
            <a:r>
              <a:rPr lang="en-US" sz="1600" dirty="0">
                <a:latin typeface="Century Gothic"/>
                <a:cs typeface="Century Gothic"/>
              </a:rPr>
              <a:t>Professional experience</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53" y="1647053"/>
            <a:ext cx="753599" cy="75359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960" y="4908134"/>
            <a:ext cx="753599" cy="753599"/>
          </a:xfrm>
          <a:prstGeom prst="rect">
            <a:avLst/>
          </a:prstGeom>
        </p:spPr>
      </p:pic>
    </p:spTree>
    <p:extLst>
      <p:ext uri="{BB962C8B-B14F-4D97-AF65-F5344CB8AC3E}">
        <p14:creationId xmlns:p14="http://schemas.microsoft.com/office/powerpoint/2010/main" val="2645946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rot="5400000">
            <a:off x="6645053" y="3187759"/>
            <a:ext cx="1871410" cy="2419009"/>
            <a:chOff x="5160295" y="1578456"/>
            <a:chExt cx="1871410" cy="2419009"/>
          </a:xfrm>
          <a:solidFill>
            <a:srgbClr val="C20706"/>
          </a:solidFill>
        </p:grpSpPr>
        <p:sp>
          <p:nvSpPr>
            <p:cNvPr id="177" name="Freeform 5"/>
            <p:cNvSpPr>
              <a:spLocks noEditPoints="1"/>
            </p:cNvSpPr>
            <p:nvPr/>
          </p:nvSpPr>
          <p:spPr bwMode="auto">
            <a:xfrm>
              <a:off x="5160295" y="1578456"/>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Oval 177"/>
            <p:cNvSpPr/>
            <p:nvPr/>
          </p:nvSpPr>
          <p:spPr>
            <a:xfrm>
              <a:off x="5410200" y="1782336"/>
              <a:ext cx="1371600" cy="137160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191" name="Group 190"/>
          <p:cNvGrpSpPr/>
          <p:nvPr/>
        </p:nvGrpSpPr>
        <p:grpSpPr>
          <a:xfrm rot="16200000">
            <a:off x="598410" y="296017"/>
            <a:ext cx="1871410" cy="2419009"/>
            <a:chOff x="5160295" y="1578456"/>
            <a:chExt cx="1871410" cy="2419009"/>
          </a:xfrm>
          <a:solidFill>
            <a:srgbClr val="CA691D"/>
          </a:solidFill>
        </p:grpSpPr>
        <p:sp>
          <p:nvSpPr>
            <p:cNvPr id="192" name="Freeform 5"/>
            <p:cNvSpPr>
              <a:spLocks noEditPoints="1"/>
            </p:cNvSpPr>
            <p:nvPr/>
          </p:nvSpPr>
          <p:spPr bwMode="auto">
            <a:xfrm>
              <a:off x="5160295" y="1578456"/>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Oval 192"/>
            <p:cNvSpPr/>
            <p:nvPr/>
          </p:nvSpPr>
          <p:spPr>
            <a:xfrm>
              <a:off x="5410200" y="1782336"/>
              <a:ext cx="1371600" cy="137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TextBox 201"/>
          <p:cNvSpPr txBox="1"/>
          <p:nvPr/>
        </p:nvSpPr>
        <p:spPr>
          <a:xfrm>
            <a:off x="2947401" y="116038"/>
            <a:ext cx="3692948" cy="461665"/>
          </a:xfrm>
          <a:prstGeom prst="rect">
            <a:avLst/>
          </a:prstGeom>
          <a:noFill/>
        </p:spPr>
        <p:txBody>
          <a:bodyPr wrap="square" rtlCol="0">
            <a:spAutoFit/>
          </a:bodyPr>
          <a:lstStyle/>
          <a:p>
            <a:r>
              <a:rPr lang="en-US" sz="2400" dirty="0">
                <a:solidFill>
                  <a:srgbClr val="FFFF00"/>
                </a:solidFill>
                <a:latin typeface="Bebas Neue" panose="020B0606020202050201" pitchFamily="34" charset="0"/>
              </a:rPr>
              <a:t>Training Records</a:t>
            </a:r>
          </a:p>
        </p:txBody>
      </p:sp>
      <p:sp>
        <p:nvSpPr>
          <p:cNvPr id="203" name="TextBox 202"/>
          <p:cNvSpPr txBox="1"/>
          <p:nvPr/>
        </p:nvSpPr>
        <p:spPr>
          <a:xfrm>
            <a:off x="528490" y="2797243"/>
            <a:ext cx="3692948" cy="461665"/>
          </a:xfrm>
          <a:prstGeom prst="rect">
            <a:avLst/>
          </a:prstGeom>
          <a:noFill/>
        </p:spPr>
        <p:txBody>
          <a:bodyPr wrap="square" rtlCol="0">
            <a:spAutoFit/>
          </a:bodyPr>
          <a:lstStyle/>
          <a:p>
            <a:r>
              <a:rPr lang="en-US" sz="2400" dirty="0">
                <a:solidFill>
                  <a:srgbClr val="FFFF00"/>
                </a:solidFill>
                <a:latin typeface="Bebas Neue" panose="020B0606020202050201" pitchFamily="34" charset="0"/>
              </a:rPr>
              <a:t>Job Descriptions</a:t>
            </a:r>
          </a:p>
        </p:txBody>
      </p:sp>
      <p:sp>
        <p:nvSpPr>
          <p:cNvPr id="205" name="Rectangle 204"/>
          <p:cNvSpPr/>
          <p:nvPr/>
        </p:nvSpPr>
        <p:spPr>
          <a:xfrm>
            <a:off x="2947401" y="483442"/>
            <a:ext cx="5599627" cy="2308324"/>
          </a:xfrm>
          <a:prstGeom prst="rect">
            <a:avLst/>
          </a:prstGeom>
        </p:spPr>
        <p:txBody>
          <a:bodyPr wrap="square">
            <a:spAutoFit/>
          </a:bodyPr>
          <a:lstStyle/>
          <a:p>
            <a:pPr lvl="1" indent="-285750">
              <a:buFont typeface="Arial"/>
              <a:buChar char="•"/>
            </a:pPr>
            <a:r>
              <a:rPr lang="en-US" sz="1600" dirty="0">
                <a:latin typeface="Century Gothic"/>
                <a:cs typeface="Century Gothic"/>
              </a:rPr>
              <a:t>Past</a:t>
            </a:r>
          </a:p>
          <a:p>
            <a:pPr lvl="2" indent="-285750">
              <a:buFont typeface="Courier New"/>
              <a:buChar char="o"/>
            </a:pPr>
            <a:r>
              <a:rPr lang="en-US" sz="1600" dirty="0">
                <a:latin typeface="Century Gothic"/>
                <a:cs typeface="Century Gothic"/>
              </a:rPr>
              <a:t>Induction to the job</a:t>
            </a:r>
          </a:p>
          <a:p>
            <a:pPr lvl="2" indent="-285750">
              <a:buFont typeface="Courier New"/>
              <a:buChar char="o"/>
            </a:pPr>
            <a:r>
              <a:rPr lang="en-US" sz="1600" dirty="0">
                <a:latin typeface="Century Gothic"/>
                <a:cs typeface="Century Gothic"/>
              </a:rPr>
              <a:t>Competence of personnel regarding SOPs</a:t>
            </a:r>
          </a:p>
          <a:p>
            <a:pPr lvl="2" indent="-285750">
              <a:buFont typeface="Courier New"/>
              <a:buChar char="o"/>
            </a:pPr>
            <a:r>
              <a:rPr lang="en-US" sz="1600" dirty="0">
                <a:latin typeface="Century Gothic"/>
                <a:cs typeface="Century Gothic"/>
              </a:rPr>
              <a:t>External courses / internal courses</a:t>
            </a:r>
          </a:p>
          <a:p>
            <a:pPr lvl="2" indent="-285750">
              <a:buFont typeface="Courier New"/>
              <a:buChar char="o"/>
            </a:pPr>
            <a:r>
              <a:rPr lang="en-US" sz="1600" dirty="0">
                <a:latin typeface="Century Gothic"/>
                <a:cs typeface="Century Gothic"/>
              </a:rPr>
              <a:t>Attendance at seminars</a:t>
            </a:r>
          </a:p>
          <a:p>
            <a:pPr lvl="1" indent="-285750">
              <a:buFont typeface="Arial"/>
              <a:buChar char="•"/>
            </a:pPr>
            <a:r>
              <a:rPr lang="en-US" sz="1600" dirty="0">
                <a:latin typeface="Century Gothic"/>
                <a:cs typeface="Century Gothic"/>
              </a:rPr>
              <a:t>Future</a:t>
            </a:r>
          </a:p>
          <a:p>
            <a:pPr lvl="2" indent="-285750">
              <a:buFont typeface="Courier New"/>
              <a:buChar char="o"/>
            </a:pPr>
            <a:r>
              <a:rPr lang="en-US" sz="1600" dirty="0">
                <a:latin typeface="Century Gothic"/>
                <a:cs typeface="Century Gothic"/>
              </a:rPr>
              <a:t>Training plans for each member of staff</a:t>
            </a:r>
          </a:p>
          <a:p>
            <a:pPr lvl="1" indent="-285750">
              <a:buFont typeface="Arial"/>
              <a:buChar char="•"/>
            </a:pPr>
            <a:r>
              <a:rPr lang="en-US" sz="1600" dirty="0">
                <a:latin typeface="Century Gothic"/>
                <a:cs typeface="Century Gothic"/>
              </a:rPr>
              <a:t>Up-to-date</a:t>
            </a:r>
          </a:p>
          <a:p>
            <a:pPr lvl="1" indent="-285750">
              <a:buFont typeface="Arial"/>
              <a:buChar char="•"/>
            </a:pPr>
            <a:r>
              <a:rPr lang="en-US" sz="1600" dirty="0">
                <a:latin typeface="Century Gothic"/>
                <a:cs typeface="Century Gothic"/>
              </a:rPr>
              <a:t>Archived</a:t>
            </a:r>
          </a:p>
        </p:txBody>
      </p:sp>
      <p:sp>
        <p:nvSpPr>
          <p:cNvPr id="206" name="Rectangle 205"/>
          <p:cNvSpPr/>
          <p:nvPr/>
        </p:nvSpPr>
        <p:spPr>
          <a:xfrm>
            <a:off x="324610" y="3222444"/>
            <a:ext cx="8465653" cy="3293209"/>
          </a:xfrm>
          <a:prstGeom prst="rect">
            <a:avLst/>
          </a:prstGeom>
        </p:spPr>
        <p:txBody>
          <a:bodyPr wrap="square">
            <a:spAutoFit/>
          </a:bodyPr>
          <a:lstStyle/>
          <a:p>
            <a:pPr lvl="1" indent="-285750">
              <a:buFont typeface="Arial"/>
              <a:buChar char="•"/>
            </a:pPr>
            <a:r>
              <a:rPr lang="en-US" sz="1600" dirty="0">
                <a:latin typeface="Century Gothic"/>
                <a:cs typeface="Century Gothic"/>
              </a:rPr>
              <a:t>Clearly define day-to-day responsibilities and tasks</a:t>
            </a:r>
          </a:p>
          <a:p>
            <a:pPr lvl="1" indent="-285750">
              <a:buFont typeface="Arial"/>
              <a:buChar char="•"/>
            </a:pPr>
            <a:r>
              <a:rPr lang="en-US" sz="1600" dirty="0">
                <a:latin typeface="Century Gothic"/>
                <a:cs typeface="Century Gothic"/>
              </a:rPr>
              <a:t>Make it clear who reports to whom</a:t>
            </a:r>
          </a:p>
          <a:p>
            <a:pPr lvl="1" indent="-285750">
              <a:buFont typeface="Arial"/>
              <a:buChar char="•"/>
            </a:pPr>
            <a:r>
              <a:rPr lang="en-US" sz="1600" dirty="0">
                <a:latin typeface="Century Gothic"/>
                <a:cs typeface="Century Gothic"/>
              </a:rPr>
              <a:t>Describe the delegation of tasks</a:t>
            </a:r>
          </a:p>
          <a:p>
            <a:pPr lvl="1" indent="-285750">
              <a:buFont typeface="Arial"/>
              <a:buChar char="•"/>
            </a:pPr>
            <a:r>
              <a:rPr lang="en-US" sz="1600" dirty="0">
                <a:latin typeface="Century Gothic"/>
                <a:cs typeface="Century Gothic"/>
              </a:rPr>
              <a:t>Up-to-date in Standard format</a:t>
            </a:r>
          </a:p>
          <a:p>
            <a:pPr lvl="2" indent="-285750">
              <a:buFont typeface="Courier New"/>
              <a:buChar char="o"/>
            </a:pPr>
            <a:r>
              <a:rPr lang="en-US" sz="1600" dirty="0">
                <a:latin typeface="Century Gothic"/>
                <a:cs typeface="Century Gothic"/>
              </a:rPr>
              <a:t>Department /group</a:t>
            </a:r>
          </a:p>
          <a:p>
            <a:pPr lvl="2" indent="-285750">
              <a:buFont typeface="Courier New"/>
              <a:buChar char="o"/>
            </a:pPr>
            <a:r>
              <a:rPr lang="en-US" sz="1600" dirty="0">
                <a:latin typeface="Century Gothic"/>
                <a:cs typeface="Century Gothic"/>
              </a:rPr>
              <a:t>Name, position, level </a:t>
            </a:r>
          </a:p>
          <a:p>
            <a:pPr lvl="2" indent="-285750">
              <a:buFont typeface="Courier New"/>
              <a:buChar char="o"/>
            </a:pPr>
            <a:r>
              <a:rPr lang="en-US" sz="1600" dirty="0">
                <a:latin typeface="Century Gothic"/>
                <a:cs typeface="Century Gothic"/>
              </a:rPr>
              <a:t>Name, position of supervisor</a:t>
            </a:r>
          </a:p>
          <a:p>
            <a:pPr lvl="2" indent="-285750">
              <a:buFont typeface="Courier New"/>
              <a:buChar char="o"/>
            </a:pPr>
            <a:r>
              <a:rPr lang="en-US" sz="1600" dirty="0">
                <a:latin typeface="Century Gothic"/>
                <a:cs typeface="Century Gothic"/>
              </a:rPr>
              <a:t>Position summary</a:t>
            </a:r>
          </a:p>
          <a:p>
            <a:pPr lvl="2" indent="-285750">
              <a:buFont typeface="Courier New"/>
              <a:buChar char="o"/>
            </a:pPr>
            <a:r>
              <a:rPr lang="en-US" sz="1600" dirty="0">
                <a:latin typeface="Century Gothic"/>
                <a:cs typeface="Century Gothic"/>
              </a:rPr>
              <a:t>Tasks and responsibilities</a:t>
            </a:r>
          </a:p>
          <a:p>
            <a:pPr lvl="2" indent="-285750">
              <a:buFont typeface="Courier New"/>
              <a:buChar char="o"/>
            </a:pPr>
            <a:r>
              <a:rPr lang="en-US" sz="1600" dirty="0">
                <a:latin typeface="Century Gothic"/>
                <a:cs typeface="Century Gothic"/>
              </a:rPr>
              <a:t>Approval signatures and date</a:t>
            </a:r>
          </a:p>
          <a:p>
            <a:pPr lvl="1" indent="-285750">
              <a:buFont typeface="Arial"/>
              <a:buChar char="•"/>
            </a:pPr>
            <a:r>
              <a:rPr lang="en-US" sz="1600" dirty="0">
                <a:latin typeface="Century Gothic"/>
                <a:cs typeface="Century Gothic"/>
              </a:rPr>
              <a:t>Signed by person concerned and his/her immediate supervisor</a:t>
            </a:r>
          </a:p>
          <a:p>
            <a:pPr lvl="1" indent="-285750">
              <a:buFont typeface="Arial"/>
              <a:buChar char="•"/>
            </a:pPr>
            <a:r>
              <a:rPr lang="en-US" sz="1600" dirty="0">
                <a:latin typeface="Century Gothic"/>
                <a:cs typeface="Century Gothic"/>
              </a:rPr>
              <a:t>This is not a GLP requirement but is a good practice to ensure that both parties understand their respective responsibilities (which is a GLP requirement)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544" y="1138596"/>
            <a:ext cx="753599" cy="75359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800" y="4026581"/>
            <a:ext cx="753599" cy="753599"/>
          </a:xfrm>
          <a:prstGeom prst="rect">
            <a:avLst/>
          </a:prstGeom>
        </p:spPr>
      </p:pic>
    </p:spTree>
    <p:extLst>
      <p:ext uri="{BB962C8B-B14F-4D97-AF65-F5344CB8AC3E}">
        <p14:creationId xmlns:p14="http://schemas.microsoft.com/office/powerpoint/2010/main" val="85626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385" y="1370658"/>
            <a:ext cx="8188107" cy="5092808"/>
          </a:xfrm>
        </p:spPr>
        <p:txBody>
          <a:bodyPr/>
          <a:lstStyle/>
          <a:p>
            <a:r>
              <a:rPr lang="en-US" dirty="0"/>
              <a:t>GLP regulations do not stipulate exactly how buildings should be constructed.</a:t>
            </a:r>
          </a:p>
          <a:p>
            <a:r>
              <a:rPr lang="en-US" dirty="0"/>
              <a:t>It is up to management and study staff to satisfy authorities </a:t>
            </a:r>
            <a:r>
              <a:rPr lang="en-US" dirty="0" err="1"/>
              <a:t>wrt</a:t>
            </a:r>
            <a:r>
              <a:rPr lang="en-US" dirty="0"/>
              <a:t> </a:t>
            </a:r>
          </a:p>
          <a:p>
            <a:pPr lvl="1"/>
            <a:r>
              <a:rPr lang="en-US" dirty="0"/>
              <a:t>Suitability / Adequate for the study</a:t>
            </a:r>
          </a:p>
          <a:p>
            <a:pPr lvl="2"/>
            <a:r>
              <a:rPr lang="en-US" dirty="0"/>
              <a:t>Size, construction, location</a:t>
            </a:r>
          </a:p>
          <a:p>
            <a:pPr lvl="2"/>
            <a:r>
              <a:rPr lang="en-US" dirty="0"/>
              <a:t>Free from interference, disturbance, pollution and cross-contamination</a:t>
            </a:r>
          </a:p>
          <a:p>
            <a:pPr lvl="1"/>
            <a:r>
              <a:rPr lang="en-US" dirty="0"/>
              <a:t>Adequate separation </a:t>
            </a:r>
          </a:p>
          <a:p>
            <a:pPr lvl="1"/>
            <a:r>
              <a:rPr lang="en-US" dirty="0"/>
              <a:t>Maintenance</a:t>
            </a:r>
          </a:p>
          <a:p>
            <a:pPr lvl="1"/>
            <a:r>
              <a:rPr lang="en-US" dirty="0"/>
              <a:t>Documentation including site plan</a:t>
            </a:r>
          </a:p>
        </p:txBody>
      </p:sp>
      <p:sp>
        <p:nvSpPr>
          <p:cNvPr id="3" name="Title 2"/>
          <p:cNvSpPr>
            <a:spLocks noGrp="1"/>
          </p:cNvSpPr>
          <p:nvPr>
            <p:ph type="title"/>
          </p:nvPr>
        </p:nvSpPr>
        <p:spPr/>
        <p:txBody>
          <a:bodyPr/>
          <a:lstStyle/>
          <a:p>
            <a:r>
              <a:rPr lang="en-US" dirty="0"/>
              <a:t>1C. Buildings</a:t>
            </a:r>
          </a:p>
        </p:txBody>
      </p:sp>
    </p:spTree>
    <p:extLst>
      <p:ext uri="{BB962C8B-B14F-4D97-AF65-F5344CB8AC3E}">
        <p14:creationId xmlns:p14="http://schemas.microsoft.com/office/powerpoint/2010/main" val="303659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082" y="1498600"/>
            <a:ext cx="8845375" cy="3845695"/>
          </a:xfrm>
          <a:prstGeom prst="rect">
            <a:avLst/>
          </a:prstGeom>
        </p:spPr>
      </p:pic>
    </p:spTree>
    <p:extLst>
      <p:ext uri="{BB962C8B-B14F-4D97-AF65-F5344CB8AC3E}">
        <p14:creationId xmlns:p14="http://schemas.microsoft.com/office/powerpoint/2010/main" val="3520020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952" y="356779"/>
            <a:ext cx="7637786" cy="5985097"/>
          </a:xfrm>
        </p:spPr>
        <p:txBody>
          <a:bodyPr/>
          <a:lstStyle/>
          <a:p>
            <a:r>
              <a:rPr lang="en-US" dirty="0"/>
              <a:t>FACTORS TO CONSIDER</a:t>
            </a:r>
          </a:p>
          <a:p>
            <a:pPr lvl="1"/>
            <a:r>
              <a:rPr lang="en-US" dirty="0"/>
              <a:t>Experimental</a:t>
            </a:r>
          </a:p>
          <a:p>
            <a:pPr lvl="2"/>
            <a:r>
              <a:rPr lang="en-US" dirty="0"/>
              <a:t>Test systems</a:t>
            </a:r>
          </a:p>
          <a:p>
            <a:pPr lvl="2"/>
            <a:r>
              <a:rPr lang="en-US" dirty="0"/>
              <a:t>Study types</a:t>
            </a:r>
          </a:p>
          <a:p>
            <a:pPr lvl="2"/>
            <a:r>
              <a:rPr lang="en-US" dirty="0"/>
              <a:t>Number of studies</a:t>
            </a:r>
          </a:p>
          <a:p>
            <a:pPr lvl="1"/>
            <a:r>
              <a:rPr lang="en-US" dirty="0"/>
              <a:t>Staff</a:t>
            </a:r>
          </a:p>
          <a:p>
            <a:pPr lvl="2"/>
            <a:r>
              <a:rPr lang="en-US" dirty="0"/>
              <a:t>Safety and comfort</a:t>
            </a:r>
          </a:p>
          <a:p>
            <a:pPr lvl="2"/>
            <a:r>
              <a:rPr lang="en-US" dirty="0"/>
              <a:t>Possible impact on study from staff</a:t>
            </a:r>
          </a:p>
          <a:p>
            <a:pPr lvl="1"/>
            <a:r>
              <a:rPr lang="en-US" dirty="0"/>
              <a:t>Operational</a:t>
            </a:r>
          </a:p>
          <a:p>
            <a:pPr lvl="2"/>
            <a:r>
              <a:rPr lang="en-US" dirty="0"/>
              <a:t>Access / security</a:t>
            </a:r>
          </a:p>
          <a:p>
            <a:pPr lvl="2"/>
            <a:r>
              <a:rPr lang="en-US" dirty="0"/>
              <a:t>Cleaning</a:t>
            </a:r>
          </a:p>
          <a:p>
            <a:pPr lvl="2"/>
            <a:r>
              <a:rPr lang="en-US" dirty="0"/>
              <a:t>Storage</a:t>
            </a:r>
          </a:p>
          <a:p>
            <a:pPr lvl="2"/>
            <a:r>
              <a:rPr lang="en-US" dirty="0"/>
              <a:t>Utilities and maintenance</a:t>
            </a:r>
          </a:p>
          <a:p>
            <a:pPr lvl="2"/>
            <a:r>
              <a:rPr lang="en-US" dirty="0"/>
              <a:t>Waste disposal</a:t>
            </a:r>
          </a:p>
        </p:txBody>
      </p:sp>
      <p:pic>
        <p:nvPicPr>
          <p:cNvPr id="3" name="Picture 2"/>
          <p:cNvPicPr>
            <a:picLocks noChangeAspect="1"/>
          </p:cNvPicPr>
          <p:nvPr/>
        </p:nvPicPr>
        <p:blipFill>
          <a:blip r:embed="rId2"/>
          <a:stretch>
            <a:fillRect/>
          </a:stretch>
        </p:blipFill>
        <p:spPr>
          <a:xfrm>
            <a:off x="4650486" y="607949"/>
            <a:ext cx="4307730" cy="2490864"/>
          </a:xfrm>
          <a:prstGeom prst="rect">
            <a:avLst/>
          </a:prstGeom>
        </p:spPr>
      </p:pic>
    </p:spTree>
    <p:extLst>
      <p:ext uri="{BB962C8B-B14F-4D97-AF65-F5344CB8AC3E}">
        <p14:creationId xmlns:p14="http://schemas.microsoft.com/office/powerpoint/2010/main" val="380437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tx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a:grpSpLocks noChangeAspect="1"/>
          </p:cNvGrpSpPr>
          <p:nvPr/>
        </p:nvGrpSpPr>
        <p:grpSpPr>
          <a:xfrm>
            <a:off x="4656294" y="199844"/>
            <a:ext cx="4102380" cy="3279482"/>
            <a:chOff x="793389" y="2653453"/>
            <a:chExt cx="3195509" cy="2554529"/>
          </a:xfrm>
        </p:grpSpPr>
        <p:grpSp>
          <p:nvGrpSpPr>
            <p:cNvPr id="5" name="Group 4"/>
            <p:cNvGrpSpPr/>
            <p:nvPr/>
          </p:nvGrpSpPr>
          <p:grpSpPr>
            <a:xfrm rot="20441731">
              <a:off x="2668083" y="2664908"/>
              <a:ext cx="1320815" cy="1321768"/>
              <a:chOff x="1455738" y="2371725"/>
              <a:chExt cx="2198688" cy="2200275"/>
            </a:xfrm>
          </p:grpSpPr>
          <p:sp>
            <p:nvSpPr>
              <p:cNvPr id="12" name="Freeform 11"/>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rgbClr val="FD822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3" name="Freeform 12"/>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rgbClr val="FD822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5"/>
            <p:cNvGrpSpPr/>
            <p:nvPr/>
          </p:nvGrpSpPr>
          <p:grpSpPr>
            <a:xfrm>
              <a:off x="793389" y="2653453"/>
              <a:ext cx="1927751" cy="1929143"/>
              <a:chOff x="1455738" y="2371725"/>
              <a:chExt cx="2198688" cy="2200275"/>
            </a:xfrm>
          </p:grpSpPr>
          <p:sp>
            <p:nvSpPr>
              <p:cNvPr id="10" name="Freeform 9"/>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rgbClr val="FF0080"/>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 name="Freeform 10"/>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rgbClr val="FF0080"/>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7" name="Group 6"/>
            <p:cNvGrpSpPr/>
            <p:nvPr/>
          </p:nvGrpSpPr>
          <p:grpSpPr>
            <a:xfrm rot="20862303">
              <a:off x="2363093" y="3922351"/>
              <a:ext cx="1284704" cy="1285631"/>
              <a:chOff x="1455738" y="2371725"/>
              <a:chExt cx="2198688" cy="2200275"/>
            </a:xfrm>
          </p:grpSpPr>
          <p:sp>
            <p:nvSpPr>
              <p:cNvPr id="8" name="Freeform 7"/>
              <p:cNvSpPr>
                <a:spLocks/>
              </p:cNvSpPr>
              <p:nvPr/>
            </p:nvSpPr>
            <p:spPr bwMode="auto">
              <a:xfrm>
                <a:off x="2035175" y="2967038"/>
                <a:ext cx="1071563" cy="1009650"/>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rgbClr val="1CDB07"/>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Freeform 8"/>
              <p:cNvSpPr>
                <a:spLocks noEditPoints="1"/>
              </p:cNvSpPr>
              <p:nvPr/>
            </p:nvSpPr>
            <p:spPr bwMode="auto">
              <a:xfrm>
                <a:off x="1455738" y="2371725"/>
                <a:ext cx="2198688" cy="2200275"/>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rgbClr val="1CDB07"/>
              </a:solidFill>
              <a:ln>
                <a:noFill/>
              </a:ln>
            </p:spPr>
            <p:txBody>
              <a:bodyPr vert="horz" wrap="square" lIns="68580" tIns="34290" rIns="68580" bIns="34290" numCol="1" anchor="t" anchorCtr="0" compatLnSpc="1">
                <a:prstTxWarp prst="textNoShape">
                  <a:avLst/>
                </a:prstTxWarp>
              </a:bodyPr>
              <a:lstStyle/>
              <a:p>
                <a:endParaRPr lang="id-ID" sz="1350"/>
              </a:p>
            </p:txBody>
          </p:sp>
        </p:grpSp>
      </p:grpSp>
      <p:sp>
        <p:nvSpPr>
          <p:cNvPr id="16" name="TextBox 15"/>
          <p:cNvSpPr txBox="1"/>
          <p:nvPr/>
        </p:nvSpPr>
        <p:spPr>
          <a:xfrm>
            <a:off x="1142434" y="1264809"/>
            <a:ext cx="3391143" cy="1477328"/>
          </a:xfrm>
          <a:prstGeom prst="rect">
            <a:avLst/>
          </a:prstGeom>
          <a:noFill/>
        </p:spPr>
        <p:txBody>
          <a:bodyPr wrap="square" rtlCol="0">
            <a:spAutoFit/>
          </a:bodyPr>
          <a:lstStyle/>
          <a:p>
            <a:r>
              <a:rPr lang="en-US" dirty="0">
                <a:solidFill>
                  <a:schemeClr val="bg1"/>
                </a:solidFill>
                <a:latin typeface="Palatino"/>
                <a:cs typeface="Palatino"/>
              </a:rPr>
              <a:t>GLP regulations require that equipment used in studies</a:t>
            </a:r>
          </a:p>
          <a:p>
            <a:pPr marL="285750" lvl="1" indent="-285750">
              <a:buFont typeface="Arial"/>
              <a:buChar char="•"/>
            </a:pPr>
            <a:r>
              <a:rPr lang="en-US" dirty="0">
                <a:solidFill>
                  <a:schemeClr val="bg1"/>
                </a:solidFill>
                <a:latin typeface="Palatino"/>
                <a:cs typeface="Palatino"/>
              </a:rPr>
              <a:t>Suitable for task in hand</a:t>
            </a:r>
          </a:p>
          <a:p>
            <a:pPr marL="285750" lvl="1" indent="-285750">
              <a:buFont typeface="Arial"/>
              <a:buChar char="•"/>
            </a:pPr>
            <a:r>
              <a:rPr lang="en-US" dirty="0">
                <a:solidFill>
                  <a:schemeClr val="bg1"/>
                </a:solidFill>
                <a:latin typeface="Palatino"/>
                <a:cs typeface="Palatino"/>
              </a:rPr>
              <a:t>Properly calibrated and maintained</a:t>
            </a:r>
          </a:p>
        </p:txBody>
      </p:sp>
      <p:sp>
        <p:nvSpPr>
          <p:cNvPr id="17" name="Oval 16"/>
          <p:cNvSpPr/>
          <p:nvPr/>
        </p:nvSpPr>
        <p:spPr>
          <a:xfrm>
            <a:off x="217106" y="1294430"/>
            <a:ext cx="731520" cy="731520"/>
          </a:xfrm>
          <a:prstGeom prst="ellipse">
            <a:avLst/>
          </a:prstGeom>
          <a:solidFill>
            <a:srgbClr val="FF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42433" y="2969567"/>
            <a:ext cx="4923930" cy="1477328"/>
          </a:xfrm>
          <a:prstGeom prst="rect">
            <a:avLst/>
          </a:prstGeom>
          <a:noFill/>
        </p:spPr>
        <p:txBody>
          <a:bodyPr wrap="square" rtlCol="0">
            <a:spAutoFit/>
          </a:bodyPr>
          <a:lstStyle/>
          <a:p>
            <a:r>
              <a:rPr lang="en-US" b="1" u="sng" dirty="0">
                <a:solidFill>
                  <a:srgbClr val="000000"/>
                </a:solidFill>
              </a:rPr>
              <a:t>SUITABILITY</a:t>
            </a:r>
          </a:p>
          <a:p>
            <a:pPr marL="285750" lvl="1" indent="-285750">
              <a:buFont typeface="Arial"/>
              <a:buChar char="•"/>
            </a:pPr>
            <a:r>
              <a:rPr lang="en-US" dirty="0">
                <a:solidFill>
                  <a:srgbClr val="000000"/>
                </a:solidFill>
              </a:rPr>
              <a:t>Study director’s responsibility</a:t>
            </a:r>
          </a:p>
          <a:p>
            <a:pPr marL="285750" lvl="2" indent="-285750">
              <a:buFont typeface="Arial"/>
              <a:buChar char="•"/>
            </a:pPr>
            <a:r>
              <a:rPr lang="en-US" dirty="0">
                <a:solidFill>
                  <a:srgbClr val="000000"/>
                </a:solidFill>
              </a:rPr>
              <a:t>Study staff must be able to justify the use</a:t>
            </a:r>
          </a:p>
          <a:p>
            <a:pPr marL="285750" lvl="1" indent="-285750">
              <a:buFont typeface="Arial"/>
              <a:buChar char="•"/>
            </a:pPr>
            <a:r>
              <a:rPr lang="en-US" dirty="0">
                <a:solidFill>
                  <a:srgbClr val="000000"/>
                </a:solidFill>
              </a:rPr>
              <a:t>Sometimes requires proof of suitability</a:t>
            </a:r>
          </a:p>
          <a:p>
            <a:pPr marL="285750" lvl="1" indent="-285750">
              <a:buFont typeface="Arial"/>
              <a:buChar char="•"/>
            </a:pPr>
            <a:r>
              <a:rPr lang="en-US" dirty="0">
                <a:solidFill>
                  <a:srgbClr val="000000"/>
                </a:solidFill>
              </a:rPr>
              <a:t>May need formal equipment qualification</a:t>
            </a:r>
          </a:p>
        </p:txBody>
      </p:sp>
      <p:sp>
        <p:nvSpPr>
          <p:cNvPr id="21" name="Oval 20"/>
          <p:cNvSpPr/>
          <p:nvPr/>
        </p:nvSpPr>
        <p:spPr>
          <a:xfrm>
            <a:off x="217106" y="2969567"/>
            <a:ext cx="731520" cy="731520"/>
          </a:xfrm>
          <a:prstGeom prst="ellipse">
            <a:avLst/>
          </a:prstGeom>
          <a:solidFill>
            <a:srgbClr val="1CD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142433" y="4639222"/>
            <a:ext cx="6331450" cy="2031325"/>
          </a:xfrm>
          <a:prstGeom prst="rect">
            <a:avLst/>
          </a:prstGeom>
          <a:noFill/>
        </p:spPr>
        <p:txBody>
          <a:bodyPr wrap="square" rtlCol="0">
            <a:spAutoFit/>
          </a:bodyPr>
          <a:lstStyle/>
          <a:p>
            <a:r>
              <a:rPr lang="en-US" b="1" u="sng" dirty="0">
                <a:solidFill>
                  <a:srgbClr val="000000"/>
                </a:solidFill>
              </a:rPr>
              <a:t>CALIBRATION</a:t>
            </a:r>
          </a:p>
          <a:p>
            <a:pPr marL="285750" lvl="1" indent="-285750">
              <a:buFont typeface="Arial"/>
              <a:buChar char="•"/>
            </a:pPr>
            <a:r>
              <a:rPr lang="en-US" dirty="0">
                <a:solidFill>
                  <a:srgbClr val="000000"/>
                </a:solidFill>
              </a:rPr>
              <a:t>Need proof of standard working conditions</a:t>
            </a:r>
          </a:p>
          <a:p>
            <a:pPr marL="285750" lvl="2" indent="-285750">
              <a:buFont typeface="Arial"/>
              <a:buChar char="•"/>
            </a:pPr>
            <a:r>
              <a:rPr lang="en-US" dirty="0">
                <a:solidFill>
                  <a:srgbClr val="000000"/>
                </a:solidFill>
              </a:rPr>
              <a:t>Working within limits fixed by the manufacturer</a:t>
            </a:r>
          </a:p>
          <a:p>
            <a:pPr marL="285750" lvl="2" indent="-285750">
              <a:buFont typeface="Arial"/>
              <a:buChar char="•"/>
            </a:pPr>
            <a:r>
              <a:rPr lang="en-US" dirty="0">
                <a:solidFill>
                  <a:srgbClr val="000000"/>
                </a:solidFill>
              </a:rPr>
              <a:t>Producing reliable data</a:t>
            </a:r>
          </a:p>
          <a:p>
            <a:pPr marL="285750" lvl="1" indent="-285750">
              <a:buFont typeface="Arial"/>
              <a:buChar char="•"/>
            </a:pPr>
            <a:r>
              <a:rPr lang="en-US" dirty="0">
                <a:solidFill>
                  <a:srgbClr val="000000"/>
                </a:solidFill>
              </a:rPr>
              <a:t>Calibration usually requires use of standards</a:t>
            </a:r>
          </a:p>
          <a:p>
            <a:pPr marL="285750" lvl="1" indent="-285750">
              <a:buFont typeface="Arial"/>
              <a:buChar char="•"/>
            </a:pPr>
            <a:r>
              <a:rPr lang="en-US" dirty="0">
                <a:solidFill>
                  <a:srgbClr val="000000"/>
                </a:solidFill>
              </a:rPr>
              <a:t>Fix frequency of calibration in SOP</a:t>
            </a:r>
          </a:p>
          <a:p>
            <a:pPr marL="285750" lvl="1" indent="-285750">
              <a:buFont typeface="Arial"/>
              <a:buChar char="•"/>
            </a:pPr>
            <a:r>
              <a:rPr lang="en-US" dirty="0">
                <a:solidFill>
                  <a:srgbClr val="000000"/>
                </a:solidFill>
              </a:rPr>
              <a:t>Respect calibration frequency</a:t>
            </a:r>
          </a:p>
        </p:txBody>
      </p:sp>
      <p:sp>
        <p:nvSpPr>
          <p:cNvPr id="24" name="Oval 23"/>
          <p:cNvSpPr/>
          <p:nvPr/>
        </p:nvSpPr>
        <p:spPr>
          <a:xfrm>
            <a:off x="217106" y="4550494"/>
            <a:ext cx="731520" cy="731520"/>
          </a:xfrm>
          <a:prstGeom prst="ellipse">
            <a:avLst/>
          </a:prstGeom>
          <a:solidFill>
            <a:srgbClr val="FD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
          <p:cNvSpPr txBox="1">
            <a:spLocks/>
          </p:cNvSpPr>
          <p:nvPr/>
        </p:nvSpPr>
        <p:spPr>
          <a:xfrm>
            <a:off x="320986" y="187076"/>
            <a:ext cx="7543800"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chemeClr val="bg1"/>
                </a:solidFill>
              </a:rPr>
              <a:t>1D. Equipment</a:t>
            </a:r>
            <a:endParaRPr lang="en-US" dirty="0">
              <a:solidFill>
                <a:schemeClr val="bg1"/>
              </a:solidFill>
            </a:endParaRPr>
          </a:p>
        </p:txBody>
      </p:sp>
      <p:sp>
        <p:nvSpPr>
          <p:cNvPr id="32" name="AutoShape 67"/>
          <p:cNvSpPr>
            <a:spLocks/>
          </p:cNvSpPr>
          <p:nvPr/>
        </p:nvSpPr>
        <p:spPr bwMode="auto">
          <a:xfrm>
            <a:off x="394719" y="1468242"/>
            <a:ext cx="381000" cy="381000"/>
          </a:xfrm>
          <a:custGeom>
            <a:avLst/>
            <a:gdLst/>
            <a:ahLst/>
            <a:cxnLst/>
            <a:rect l="0" t="0" r="r" b="b"/>
            <a:pathLst>
              <a:path w="21600" h="2160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a:p>
        </p:txBody>
      </p:sp>
      <p:sp>
        <p:nvSpPr>
          <p:cNvPr id="33" name="AutoShape 67"/>
          <p:cNvSpPr>
            <a:spLocks/>
          </p:cNvSpPr>
          <p:nvPr/>
        </p:nvSpPr>
        <p:spPr bwMode="auto">
          <a:xfrm>
            <a:off x="383643" y="3146036"/>
            <a:ext cx="381000" cy="381000"/>
          </a:xfrm>
          <a:custGeom>
            <a:avLst/>
            <a:gdLst/>
            <a:ahLst/>
            <a:cxnLst/>
            <a:rect l="0" t="0" r="r" b="b"/>
            <a:pathLst>
              <a:path w="21600" h="2160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a:p>
        </p:txBody>
      </p:sp>
      <p:sp>
        <p:nvSpPr>
          <p:cNvPr id="34" name="AutoShape 67"/>
          <p:cNvSpPr>
            <a:spLocks/>
          </p:cNvSpPr>
          <p:nvPr/>
        </p:nvSpPr>
        <p:spPr bwMode="auto">
          <a:xfrm>
            <a:off x="397155" y="4730350"/>
            <a:ext cx="381000" cy="381000"/>
          </a:xfrm>
          <a:custGeom>
            <a:avLst/>
            <a:gdLst/>
            <a:ahLst/>
            <a:cxnLst/>
            <a:rect l="0" t="0" r="r" b="b"/>
            <a:pathLst>
              <a:path w="21600" h="2160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a:p>
        </p:txBody>
      </p:sp>
    </p:spTree>
    <p:extLst>
      <p:ext uri="{BB962C8B-B14F-4D97-AF65-F5344CB8AC3E}">
        <p14:creationId xmlns:p14="http://schemas.microsoft.com/office/powerpoint/2010/main" val="46023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059" y="-1427746"/>
            <a:ext cx="11734799" cy="1006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93"/>
          <p:cNvSpPr txBox="1">
            <a:spLocks noChangeArrowheads="1"/>
          </p:cNvSpPr>
          <p:nvPr/>
        </p:nvSpPr>
        <p:spPr bwMode="auto">
          <a:xfrm>
            <a:off x="449179" y="2833868"/>
            <a:ext cx="2798926" cy="373435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lvl="1">
              <a:lnSpc>
                <a:spcPct val="100000"/>
              </a:lnSpc>
            </a:pPr>
            <a:r>
              <a:rPr lang="en-US" sz="2000" dirty="0">
                <a:latin typeface="Century Gothic"/>
                <a:cs typeface="Arial" panose="020B0604020202020204" pitchFamily="34" charset="0"/>
              </a:rPr>
              <a:t>Preventive maintenance</a:t>
            </a:r>
          </a:p>
          <a:p>
            <a:pPr marL="285750" lvl="1">
              <a:lnSpc>
                <a:spcPct val="100000"/>
              </a:lnSpc>
            </a:pPr>
            <a:r>
              <a:rPr lang="en-US" sz="2000" dirty="0">
                <a:latin typeface="Century Gothic"/>
                <a:cs typeface="Arial" panose="020B0604020202020204" pitchFamily="34" charset="0"/>
              </a:rPr>
              <a:t>Curative maintenance (fix it when it breaks)</a:t>
            </a:r>
          </a:p>
          <a:p>
            <a:pPr marL="285750" lvl="1">
              <a:lnSpc>
                <a:spcPct val="100000"/>
              </a:lnSpc>
            </a:pPr>
            <a:r>
              <a:rPr lang="en-US" sz="2000" dirty="0">
                <a:latin typeface="Century Gothic"/>
                <a:cs typeface="Arial" panose="020B0604020202020204" pitchFamily="34" charset="0"/>
              </a:rPr>
              <a:t>Back-up equipment </a:t>
            </a:r>
          </a:p>
          <a:p>
            <a:pPr marL="285750" lvl="1">
              <a:lnSpc>
                <a:spcPct val="100000"/>
              </a:lnSpc>
            </a:pPr>
            <a:r>
              <a:rPr lang="en-US" sz="2000" dirty="0">
                <a:latin typeface="Century Gothic"/>
                <a:cs typeface="Arial" panose="020B0604020202020204" pitchFamily="34" charset="0"/>
              </a:rPr>
              <a:t>Contracts with external service organization</a:t>
            </a:r>
          </a:p>
          <a:p>
            <a:pPr marL="285750" lvl="1">
              <a:lnSpc>
                <a:spcPct val="100000"/>
              </a:lnSpc>
            </a:pPr>
            <a:r>
              <a:rPr lang="en-US" sz="2000" dirty="0">
                <a:latin typeface="Century Gothic"/>
                <a:cs typeface="Arial" panose="020B0604020202020204" pitchFamily="34" charset="0"/>
              </a:rPr>
              <a:t>Alarms</a:t>
            </a:r>
          </a:p>
        </p:txBody>
      </p:sp>
      <p:sp>
        <p:nvSpPr>
          <p:cNvPr id="12" name="TextBox 93"/>
          <p:cNvSpPr txBox="1">
            <a:spLocks noChangeArrowheads="1"/>
          </p:cNvSpPr>
          <p:nvPr/>
        </p:nvSpPr>
        <p:spPr bwMode="auto">
          <a:xfrm>
            <a:off x="513347" y="2324514"/>
            <a:ext cx="2533421" cy="46166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2400" b="1" dirty="0">
                <a:latin typeface="Open Sans" panose="020B0606030504020204" pitchFamily="34" charset="0"/>
                <a:cs typeface="Open Sans" panose="020B0606030504020204" pitchFamily="34" charset="0"/>
              </a:rPr>
              <a:t>Maintenance</a:t>
            </a:r>
            <a:endParaRPr lang="ru-RU" altLang="ru-RU" sz="2400" b="1" dirty="0">
              <a:latin typeface="Open Sans" panose="020B0606030504020204" pitchFamily="34" charset="0"/>
              <a:cs typeface="Open Sans" panose="020B0606030504020204" pitchFamily="34" charset="0"/>
            </a:endParaRPr>
          </a:p>
        </p:txBody>
      </p:sp>
      <p:sp>
        <p:nvSpPr>
          <p:cNvPr id="13" name="TextBox 93"/>
          <p:cNvSpPr txBox="1">
            <a:spLocks noChangeArrowheads="1"/>
          </p:cNvSpPr>
          <p:nvPr/>
        </p:nvSpPr>
        <p:spPr bwMode="auto">
          <a:xfrm>
            <a:off x="3258926" y="2790049"/>
            <a:ext cx="2533421" cy="268278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lvl="1">
              <a:lnSpc>
                <a:spcPct val="100000"/>
              </a:lnSpc>
            </a:pPr>
            <a:r>
              <a:rPr lang="en-US" sz="2000" dirty="0">
                <a:solidFill>
                  <a:srgbClr val="800000"/>
                </a:solidFill>
                <a:latin typeface="Century Gothic"/>
                <a:cs typeface="Century Gothic"/>
              </a:rPr>
              <a:t>Use of building / equipment</a:t>
            </a:r>
          </a:p>
          <a:p>
            <a:pPr marL="285750" lvl="1">
              <a:lnSpc>
                <a:spcPct val="100000"/>
              </a:lnSpc>
            </a:pPr>
            <a:r>
              <a:rPr lang="en-US" sz="2000" dirty="0">
                <a:solidFill>
                  <a:srgbClr val="800000"/>
                </a:solidFill>
                <a:latin typeface="Century Gothic"/>
                <a:cs typeface="Century Gothic"/>
              </a:rPr>
              <a:t>All maintenance actions including outside contractors</a:t>
            </a:r>
          </a:p>
          <a:p>
            <a:pPr marL="285750" lvl="1">
              <a:lnSpc>
                <a:spcPct val="100000"/>
              </a:lnSpc>
            </a:pPr>
            <a:r>
              <a:rPr lang="en-US" sz="2000" dirty="0">
                <a:solidFill>
                  <a:srgbClr val="800000"/>
                </a:solidFill>
                <a:latin typeface="Century Gothic"/>
                <a:cs typeface="Century Gothic"/>
              </a:rPr>
              <a:t>Service plans</a:t>
            </a:r>
          </a:p>
        </p:txBody>
      </p:sp>
      <p:sp>
        <p:nvSpPr>
          <p:cNvPr id="14" name="TextBox 93"/>
          <p:cNvSpPr txBox="1">
            <a:spLocks noChangeArrowheads="1"/>
          </p:cNvSpPr>
          <p:nvPr/>
        </p:nvSpPr>
        <p:spPr bwMode="auto">
          <a:xfrm>
            <a:off x="3441134" y="2093961"/>
            <a:ext cx="2284412" cy="52322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b="1" dirty="0">
                <a:solidFill>
                  <a:srgbClr val="800000"/>
                </a:solidFill>
                <a:latin typeface="Open Sans" panose="020B0606030504020204" pitchFamily="34" charset="0"/>
                <a:cs typeface="Open Sans" panose="020B0606030504020204" pitchFamily="34" charset="0"/>
              </a:rPr>
              <a:t>SOPs</a:t>
            </a:r>
            <a:endParaRPr lang="ru-RU" altLang="ru-RU" b="1" dirty="0">
              <a:solidFill>
                <a:srgbClr val="800000"/>
              </a:solidFill>
              <a:latin typeface="Open Sans" panose="020B0606030504020204" pitchFamily="34" charset="0"/>
              <a:cs typeface="Open Sans" panose="020B0606030504020204" pitchFamily="34" charset="0"/>
            </a:endParaRPr>
          </a:p>
        </p:txBody>
      </p:sp>
      <p:sp>
        <p:nvSpPr>
          <p:cNvPr id="15" name="TextBox 93"/>
          <p:cNvSpPr txBox="1">
            <a:spLocks noChangeArrowheads="1"/>
          </p:cNvSpPr>
          <p:nvPr/>
        </p:nvSpPr>
        <p:spPr bwMode="auto">
          <a:xfrm>
            <a:off x="5895896" y="2013457"/>
            <a:ext cx="2847052" cy="472180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lvl="1">
              <a:lnSpc>
                <a:spcPct val="100000"/>
              </a:lnSpc>
            </a:pPr>
            <a:r>
              <a:rPr lang="en-US" sz="2000" dirty="0">
                <a:solidFill>
                  <a:schemeClr val="bg1"/>
                </a:solidFill>
                <a:latin typeface="Century Gothic"/>
                <a:cs typeface="Century Gothic"/>
              </a:rPr>
              <a:t>Use logbook</a:t>
            </a:r>
          </a:p>
          <a:p>
            <a:pPr marL="285750" lvl="1">
              <a:lnSpc>
                <a:spcPct val="100000"/>
              </a:lnSpc>
            </a:pPr>
            <a:r>
              <a:rPr lang="en-US" sz="2000" dirty="0">
                <a:solidFill>
                  <a:schemeClr val="bg1"/>
                </a:solidFill>
                <a:latin typeface="Century Gothic"/>
                <a:cs typeface="Century Gothic"/>
              </a:rPr>
              <a:t>Calibration / checks</a:t>
            </a:r>
          </a:p>
          <a:p>
            <a:pPr marL="285750" lvl="1">
              <a:lnSpc>
                <a:spcPct val="100000"/>
              </a:lnSpc>
            </a:pPr>
            <a:r>
              <a:rPr lang="en-US" sz="2000" dirty="0">
                <a:solidFill>
                  <a:schemeClr val="bg1"/>
                </a:solidFill>
                <a:latin typeface="Century Gothic"/>
                <a:cs typeface="Century Gothic"/>
              </a:rPr>
              <a:t>Maintenance service plan</a:t>
            </a:r>
          </a:p>
          <a:p>
            <a:pPr marL="285750" lvl="1">
              <a:lnSpc>
                <a:spcPct val="100000"/>
              </a:lnSpc>
            </a:pPr>
            <a:r>
              <a:rPr lang="en-US" sz="2000" dirty="0">
                <a:solidFill>
                  <a:schemeClr val="bg1"/>
                </a:solidFill>
                <a:latin typeface="Century Gothic"/>
                <a:cs typeface="Century Gothic"/>
              </a:rPr>
              <a:t>Fault action reports</a:t>
            </a:r>
          </a:p>
          <a:p>
            <a:pPr marL="285750" lvl="1">
              <a:lnSpc>
                <a:spcPct val="100000"/>
              </a:lnSpc>
            </a:pPr>
            <a:r>
              <a:rPr lang="en-US" sz="2000" dirty="0">
                <a:solidFill>
                  <a:schemeClr val="bg1"/>
                </a:solidFill>
                <a:latin typeface="Century Gothic"/>
                <a:cs typeface="Century Gothic"/>
              </a:rPr>
              <a:t>Use of computerized systems - Developed, validated, operated, maintained</a:t>
            </a:r>
          </a:p>
          <a:p>
            <a:pPr marL="285750" lvl="1">
              <a:lnSpc>
                <a:spcPct val="100000"/>
              </a:lnSpc>
            </a:pPr>
            <a:r>
              <a:rPr lang="en-US" sz="2000" dirty="0">
                <a:solidFill>
                  <a:schemeClr val="bg1"/>
                </a:solidFill>
                <a:latin typeface="Century Gothic"/>
                <a:cs typeface="Century Gothic"/>
              </a:rPr>
              <a:t>In GLP compliance</a:t>
            </a:r>
          </a:p>
        </p:txBody>
      </p:sp>
      <p:sp>
        <p:nvSpPr>
          <p:cNvPr id="16" name="TextBox 93"/>
          <p:cNvSpPr txBox="1">
            <a:spLocks noChangeArrowheads="1"/>
          </p:cNvSpPr>
          <p:nvPr/>
        </p:nvSpPr>
        <p:spPr bwMode="auto">
          <a:xfrm>
            <a:off x="6153508" y="1519984"/>
            <a:ext cx="2353591" cy="52322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b="1" dirty="0">
                <a:solidFill>
                  <a:schemeClr val="bg1"/>
                </a:solidFill>
                <a:latin typeface="Open Sans" panose="020B0606030504020204" pitchFamily="34" charset="0"/>
                <a:cs typeface="Open Sans" panose="020B0606030504020204" pitchFamily="34" charset="0"/>
              </a:rPr>
              <a:t>Records</a:t>
            </a:r>
            <a:endParaRPr lang="ru-RU" altLang="ru-RU" b="1" dirty="0">
              <a:solidFill>
                <a:schemeClr val="bg1"/>
              </a:solidFill>
              <a:latin typeface="Open Sans" panose="020B0606030504020204" pitchFamily="34" charset="0"/>
              <a:cs typeface="Open Sans" panose="020B0606030504020204" pitchFamily="34" charset="0"/>
            </a:endParaRPr>
          </a:p>
        </p:txBody>
      </p:sp>
      <p:sp>
        <p:nvSpPr>
          <p:cNvPr id="17" name="Title 2"/>
          <p:cNvSpPr txBox="1">
            <a:spLocks/>
          </p:cNvSpPr>
          <p:nvPr/>
        </p:nvSpPr>
        <p:spPr>
          <a:xfrm>
            <a:off x="685800" y="199894"/>
            <a:ext cx="7543800"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a:t>Building &amp; Equipment</a:t>
            </a:r>
            <a:endParaRPr lang="en-US" sz="28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40" y="1803736"/>
            <a:ext cx="496166" cy="496166"/>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453" y="1346363"/>
            <a:ext cx="667094" cy="66709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776" y="837615"/>
            <a:ext cx="451056" cy="45105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7796" y="538214"/>
            <a:ext cx="1014266" cy="1014266"/>
          </a:xfrm>
          <a:prstGeom prst="rect">
            <a:avLst/>
          </a:prstGeom>
        </p:spPr>
      </p:pic>
    </p:spTree>
    <p:extLst>
      <p:ext uri="{BB962C8B-B14F-4D97-AF65-F5344CB8AC3E}">
        <p14:creationId xmlns:p14="http://schemas.microsoft.com/office/powerpoint/2010/main" val="2593067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100" y="901700"/>
            <a:ext cx="8801100" cy="5041900"/>
          </a:xfrm>
          <a:prstGeom prst="rect">
            <a:avLst/>
          </a:prstGeom>
        </p:spPr>
      </p:pic>
    </p:spTree>
    <p:extLst>
      <p:ext uri="{BB962C8B-B14F-4D97-AF65-F5344CB8AC3E}">
        <p14:creationId xmlns:p14="http://schemas.microsoft.com/office/powerpoint/2010/main" val="241211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a:t>
            </a:r>
            <a:r>
              <a:rPr lang="en-US" dirty="0"/>
              <a:t> </a:t>
            </a:r>
            <a:r>
              <a:rPr lang="en-US" b="1" dirty="0"/>
              <a:t>Characterization</a:t>
            </a:r>
          </a:p>
        </p:txBody>
      </p:sp>
      <p:sp>
        <p:nvSpPr>
          <p:cNvPr id="3" name="Content Placeholder 2"/>
          <p:cNvSpPr>
            <a:spLocks noGrp="1"/>
          </p:cNvSpPr>
          <p:nvPr>
            <p:ph idx="1"/>
          </p:nvPr>
        </p:nvSpPr>
        <p:spPr/>
        <p:txBody>
          <a:bodyPr>
            <a:normAutofit/>
          </a:bodyPr>
          <a:lstStyle/>
          <a:p>
            <a:r>
              <a:rPr lang="en-US" sz="2800" dirty="0"/>
              <a:t>Materials used in experiments</a:t>
            </a:r>
          </a:p>
          <a:p>
            <a:r>
              <a:rPr lang="en-US" sz="2800" dirty="0"/>
              <a:t>Non-clinical studies</a:t>
            </a:r>
          </a:p>
          <a:p>
            <a:pPr lvl="1"/>
            <a:r>
              <a:rPr lang="en-US" sz="2800" dirty="0"/>
              <a:t>Test item</a:t>
            </a:r>
          </a:p>
          <a:p>
            <a:pPr lvl="2"/>
            <a:r>
              <a:rPr lang="en-US" sz="2400" dirty="0"/>
              <a:t>Often a chemical compound</a:t>
            </a:r>
          </a:p>
          <a:p>
            <a:pPr lvl="2"/>
            <a:r>
              <a:rPr lang="en-US" sz="2400" dirty="0"/>
              <a:t>Active ingredient for a medicine, a pesticide, a food additive, a vaccine, a biomass, an extraction from plant tissue, </a:t>
            </a:r>
            <a:r>
              <a:rPr lang="en-US" sz="2400" dirty="0" err="1"/>
              <a:t>etc</a:t>
            </a:r>
            <a:endParaRPr lang="en-US" sz="2400" dirty="0"/>
          </a:p>
          <a:p>
            <a:pPr lvl="1"/>
            <a:r>
              <a:rPr lang="en-US" sz="2800" dirty="0"/>
              <a:t>Test system</a:t>
            </a:r>
          </a:p>
          <a:p>
            <a:pPr lvl="2"/>
            <a:r>
              <a:rPr lang="en-US" sz="2400" dirty="0"/>
              <a:t>Often a live animal</a:t>
            </a:r>
          </a:p>
          <a:p>
            <a:pPr lvl="2"/>
            <a:r>
              <a:rPr lang="en-US" sz="2400" dirty="0"/>
              <a:t>Plant, bacterium, an isolated organ, a field or other ecosystem, </a:t>
            </a:r>
            <a:r>
              <a:rPr lang="en-US" sz="2400" dirty="0" err="1"/>
              <a:t>etc</a:t>
            </a:r>
            <a:endParaRPr lang="en-US" sz="2400" dirty="0"/>
          </a:p>
        </p:txBody>
      </p:sp>
    </p:spTree>
    <p:extLst>
      <p:ext uri="{BB962C8B-B14F-4D97-AF65-F5344CB8AC3E}">
        <p14:creationId xmlns:p14="http://schemas.microsoft.com/office/powerpoint/2010/main" val="1576102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5958"/>
            <a:ext cx="7637786" cy="4857508"/>
          </a:xfrm>
        </p:spPr>
        <p:txBody>
          <a:bodyPr/>
          <a:lstStyle/>
          <a:p>
            <a:pPr>
              <a:lnSpc>
                <a:spcPct val="130000"/>
              </a:lnSpc>
            </a:pPr>
            <a:r>
              <a:rPr lang="en-US" dirty="0"/>
              <a:t>The GLP regulations deal with three points:</a:t>
            </a:r>
          </a:p>
          <a:p>
            <a:pPr lvl="1">
              <a:lnSpc>
                <a:spcPct val="130000"/>
              </a:lnSpc>
            </a:pPr>
            <a:r>
              <a:rPr lang="en-US" dirty="0"/>
              <a:t>Test item itself</a:t>
            </a:r>
          </a:p>
          <a:p>
            <a:pPr lvl="1">
              <a:lnSpc>
                <a:spcPct val="130000"/>
              </a:lnSpc>
            </a:pPr>
            <a:r>
              <a:rPr lang="en-US" dirty="0"/>
              <a:t>Preparation of dose formulation i.e. formulation of test item</a:t>
            </a:r>
          </a:p>
          <a:p>
            <a:pPr lvl="1">
              <a:lnSpc>
                <a:spcPct val="130000"/>
              </a:lnSpc>
            </a:pPr>
            <a:r>
              <a:rPr lang="en-US" dirty="0"/>
              <a:t>Chemical analysis of both test item and formulation of test item</a:t>
            </a:r>
          </a:p>
          <a:p>
            <a:pPr marL="384048" lvl="1" indent="0">
              <a:lnSpc>
                <a:spcPct val="130000"/>
              </a:lnSpc>
              <a:buNone/>
            </a:pPr>
            <a:endParaRPr lang="en-US" dirty="0"/>
          </a:p>
        </p:txBody>
      </p:sp>
      <p:sp>
        <p:nvSpPr>
          <p:cNvPr id="3" name="Title 2"/>
          <p:cNvSpPr>
            <a:spLocks noGrp="1"/>
          </p:cNvSpPr>
          <p:nvPr>
            <p:ph type="title"/>
          </p:nvPr>
        </p:nvSpPr>
        <p:spPr/>
        <p:txBody>
          <a:bodyPr/>
          <a:lstStyle/>
          <a:p>
            <a:r>
              <a:rPr lang="en-US" dirty="0"/>
              <a:t>2A. Test Item</a:t>
            </a:r>
          </a:p>
        </p:txBody>
      </p:sp>
    </p:spTree>
    <p:extLst>
      <p:ext uri="{BB962C8B-B14F-4D97-AF65-F5344CB8AC3E}">
        <p14:creationId xmlns:p14="http://schemas.microsoft.com/office/powerpoint/2010/main" val="144510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rot="19108242">
            <a:off x="2566613" y="870592"/>
            <a:ext cx="4257675" cy="4627562"/>
            <a:chOff x="3986212" y="1593850"/>
            <a:chExt cx="4257675" cy="4627562"/>
          </a:xfrm>
        </p:grpSpPr>
        <p:sp>
          <p:nvSpPr>
            <p:cNvPr id="4" name="Google Shape;716;p28"/>
            <p:cNvSpPr/>
            <p:nvPr/>
          </p:nvSpPr>
          <p:spPr>
            <a:xfrm>
              <a:off x="4384675" y="5207000"/>
              <a:ext cx="592137" cy="565150"/>
            </a:xfrm>
            <a:custGeom>
              <a:avLst/>
              <a:gdLst/>
              <a:ahLst/>
              <a:cxnLst/>
              <a:rect l="l" t="t" r="r" b="b"/>
              <a:pathLst>
                <a:path w="152" h="145" extrusionOk="0">
                  <a:moveTo>
                    <a:pt x="109" y="143"/>
                  </a:moveTo>
                  <a:cubicBezTo>
                    <a:pt x="2" y="49"/>
                    <a:pt x="2" y="49"/>
                    <a:pt x="2" y="49"/>
                  </a:cubicBezTo>
                  <a:cubicBezTo>
                    <a:pt x="1" y="48"/>
                    <a:pt x="0" y="45"/>
                    <a:pt x="2" y="44"/>
                  </a:cubicBezTo>
                  <a:cubicBezTo>
                    <a:pt x="39" y="2"/>
                    <a:pt x="39" y="2"/>
                    <a:pt x="39" y="2"/>
                  </a:cubicBezTo>
                  <a:cubicBezTo>
                    <a:pt x="40" y="0"/>
                    <a:pt x="42" y="0"/>
                    <a:pt x="44" y="2"/>
                  </a:cubicBezTo>
                  <a:cubicBezTo>
                    <a:pt x="150" y="96"/>
                    <a:pt x="150" y="96"/>
                    <a:pt x="150" y="96"/>
                  </a:cubicBezTo>
                  <a:cubicBezTo>
                    <a:pt x="152" y="97"/>
                    <a:pt x="152" y="100"/>
                    <a:pt x="151" y="101"/>
                  </a:cubicBezTo>
                  <a:cubicBezTo>
                    <a:pt x="114" y="143"/>
                    <a:pt x="114" y="143"/>
                    <a:pt x="114" y="143"/>
                  </a:cubicBezTo>
                  <a:cubicBezTo>
                    <a:pt x="113" y="144"/>
                    <a:pt x="110" y="145"/>
                    <a:pt x="109" y="143"/>
                  </a:cubicBez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 name="Google Shape;717;p28"/>
            <p:cNvSpPr/>
            <p:nvPr/>
          </p:nvSpPr>
          <p:spPr>
            <a:xfrm>
              <a:off x="3986212" y="5541962"/>
              <a:ext cx="650875" cy="679450"/>
            </a:xfrm>
            <a:custGeom>
              <a:avLst/>
              <a:gdLst/>
              <a:ahLst/>
              <a:cxnLst/>
              <a:rect l="l" t="t" r="r" b="b"/>
              <a:pathLst>
                <a:path w="410" h="428" extrusionOk="0">
                  <a:moveTo>
                    <a:pt x="59" y="428"/>
                  </a:moveTo>
                  <a:lnTo>
                    <a:pt x="0" y="428"/>
                  </a:lnTo>
                  <a:lnTo>
                    <a:pt x="378" y="0"/>
                  </a:lnTo>
                  <a:lnTo>
                    <a:pt x="410" y="30"/>
                  </a:lnTo>
                  <a:lnTo>
                    <a:pt x="59" y="428"/>
                  </a:ln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 name="Google Shape;718;p28"/>
            <p:cNvSpPr/>
            <p:nvPr/>
          </p:nvSpPr>
          <p:spPr>
            <a:xfrm>
              <a:off x="6492875" y="2065337"/>
              <a:ext cx="1349375" cy="1222375"/>
            </a:xfrm>
            <a:custGeom>
              <a:avLst/>
              <a:gdLst/>
              <a:ahLst/>
              <a:cxnLst/>
              <a:rect l="l" t="t" r="r" b="b"/>
              <a:pathLst>
                <a:path w="346" h="313" extrusionOk="0">
                  <a:moveTo>
                    <a:pt x="345" y="280"/>
                  </a:moveTo>
                  <a:cubicBezTo>
                    <a:pt x="29" y="1"/>
                    <a:pt x="29" y="1"/>
                    <a:pt x="29" y="1"/>
                  </a:cubicBezTo>
                  <a:cubicBezTo>
                    <a:pt x="28" y="0"/>
                    <a:pt x="26" y="0"/>
                    <a:pt x="25" y="1"/>
                  </a:cubicBezTo>
                  <a:cubicBezTo>
                    <a:pt x="1" y="28"/>
                    <a:pt x="1" y="28"/>
                    <a:pt x="1" y="28"/>
                  </a:cubicBezTo>
                  <a:cubicBezTo>
                    <a:pt x="0" y="29"/>
                    <a:pt x="0" y="31"/>
                    <a:pt x="1" y="32"/>
                  </a:cubicBezTo>
                  <a:cubicBezTo>
                    <a:pt x="317" y="312"/>
                    <a:pt x="317" y="312"/>
                    <a:pt x="317" y="312"/>
                  </a:cubicBezTo>
                  <a:cubicBezTo>
                    <a:pt x="319" y="313"/>
                    <a:pt x="320" y="313"/>
                    <a:pt x="321" y="311"/>
                  </a:cubicBezTo>
                  <a:cubicBezTo>
                    <a:pt x="345" y="285"/>
                    <a:pt x="345" y="285"/>
                    <a:pt x="345" y="285"/>
                  </a:cubicBezTo>
                  <a:cubicBezTo>
                    <a:pt x="346" y="283"/>
                    <a:pt x="346" y="282"/>
                    <a:pt x="345" y="280"/>
                  </a:cubicBez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719;p28"/>
            <p:cNvSpPr/>
            <p:nvPr/>
          </p:nvSpPr>
          <p:spPr>
            <a:xfrm>
              <a:off x="7042150" y="1593850"/>
              <a:ext cx="1201737" cy="1089025"/>
            </a:xfrm>
            <a:custGeom>
              <a:avLst/>
              <a:gdLst/>
              <a:ahLst/>
              <a:cxnLst/>
              <a:rect l="l" t="t" r="r" b="b"/>
              <a:pathLst>
                <a:path w="308" h="279" extrusionOk="0">
                  <a:moveTo>
                    <a:pt x="307" y="247"/>
                  </a:moveTo>
                  <a:cubicBezTo>
                    <a:pt x="29" y="1"/>
                    <a:pt x="29" y="1"/>
                    <a:pt x="29" y="1"/>
                  </a:cubicBezTo>
                  <a:cubicBezTo>
                    <a:pt x="28" y="0"/>
                    <a:pt x="26" y="0"/>
                    <a:pt x="24" y="1"/>
                  </a:cubicBezTo>
                  <a:cubicBezTo>
                    <a:pt x="1" y="28"/>
                    <a:pt x="1" y="28"/>
                    <a:pt x="1" y="28"/>
                  </a:cubicBezTo>
                  <a:cubicBezTo>
                    <a:pt x="0" y="29"/>
                    <a:pt x="0" y="31"/>
                    <a:pt x="1" y="32"/>
                  </a:cubicBezTo>
                  <a:cubicBezTo>
                    <a:pt x="279" y="278"/>
                    <a:pt x="279" y="278"/>
                    <a:pt x="279" y="278"/>
                  </a:cubicBezTo>
                  <a:cubicBezTo>
                    <a:pt x="280" y="279"/>
                    <a:pt x="282" y="279"/>
                    <a:pt x="284" y="277"/>
                  </a:cubicBezTo>
                  <a:cubicBezTo>
                    <a:pt x="307" y="251"/>
                    <a:pt x="307" y="251"/>
                    <a:pt x="307" y="251"/>
                  </a:cubicBezTo>
                  <a:cubicBezTo>
                    <a:pt x="308" y="250"/>
                    <a:pt x="308" y="248"/>
                    <a:pt x="307" y="247"/>
                  </a:cubicBez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 name="Google Shape;720;p28"/>
            <p:cNvSpPr/>
            <p:nvPr/>
          </p:nvSpPr>
          <p:spPr>
            <a:xfrm>
              <a:off x="7019925" y="1957387"/>
              <a:ext cx="836612" cy="827087"/>
            </a:xfrm>
            <a:custGeom>
              <a:avLst/>
              <a:gdLst/>
              <a:ahLst/>
              <a:cxnLst/>
              <a:rect l="l" t="t" r="r" b="b"/>
              <a:pathLst>
                <a:path w="215" h="212" extrusionOk="0">
                  <a:moveTo>
                    <a:pt x="215" y="111"/>
                  </a:moveTo>
                  <a:cubicBezTo>
                    <a:pt x="89" y="0"/>
                    <a:pt x="89" y="0"/>
                    <a:pt x="89" y="0"/>
                  </a:cubicBezTo>
                  <a:cubicBezTo>
                    <a:pt x="2" y="99"/>
                    <a:pt x="2" y="99"/>
                    <a:pt x="2" y="99"/>
                  </a:cubicBezTo>
                  <a:cubicBezTo>
                    <a:pt x="0" y="100"/>
                    <a:pt x="1" y="102"/>
                    <a:pt x="2" y="103"/>
                  </a:cubicBezTo>
                  <a:cubicBezTo>
                    <a:pt x="123" y="210"/>
                    <a:pt x="123" y="210"/>
                    <a:pt x="123" y="210"/>
                  </a:cubicBezTo>
                  <a:cubicBezTo>
                    <a:pt x="124" y="212"/>
                    <a:pt x="126" y="211"/>
                    <a:pt x="127" y="210"/>
                  </a:cubicBezTo>
                  <a:lnTo>
                    <a:pt x="215" y="111"/>
                  </a:ln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 name="Google Shape;721;p28"/>
            <p:cNvSpPr/>
            <p:nvPr/>
          </p:nvSpPr>
          <p:spPr>
            <a:xfrm>
              <a:off x="4979987" y="4902200"/>
              <a:ext cx="331787" cy="304800"/>
            </a:xfrm>
            <a:custGeom>
              <a:avLst/>
              <a:gdLst/>
              <a:ahLst/>
              <a:cxnLst/>
              <a:rect l="l" t="t" r="r" b="b"/>
              <a:pathLst>
                <a:path w="85" h="78" extrusionOk="0">
                  <a:moveTo>
                    <a:pt x="72" y="78"/>
                  </a:moveTo>
                  <a:cubicBezTo>
                    <a:pt x="0" y="14"/>
                    <a:pt x="0" y="14"/>
                    <a:pt x="0" y="14"/>
                  </a:cubicBezTo>
                  <a:cubicBezTo>
                    <a:pt x="0" y="13"/>
                    <a:pt x="0" y="12"/>
                    <a:pt x="1" y="11"/>
                  </a:cubicBezTo>
                  <a:cubicBezTo>
                    <a:pt x="9" y="1"/>
                    <a:pt x="9" y="1"/>
                    <a:pt x="9" y="1"/>
                  </a:cubicBezTo>
                  <a:cubicBezTo>
                    <a:pt x="10" y="0"/>
                    <a:pt x="12" y="0"/>
                    <a:pt x="12" y="0"/>
                  </a:cubicBezTo>
                  <a:cubicBezTo>
                    <a:pt x="84" y="64"/>
                    <a:pt x="84" y="64"/>
                    <a:pt x="84" y="64"/>
                  </a:cubicBezTo>
                  <a:cubicBezTo>
                    <a:pt x="85" y="65"/>
                    <a:pt x="85" y="66"/>
                    <a:pt x="84" y="67"/>
                  </a:cubicBezTo>
                  <a:cubicBezTo>
                    <a:pt x="75" y="77"/>
                    <a:pt x="75" y="77"/>
                    <a:pt x="75" y="77"/>
                  </a:cubicBezTo>
                  <a:cubicBezTo>
                    <a:pt x="74" y="78"/>
                    <a:pt x="73" y="78"/>
                    <a:pt x="72" y="78"/>
                  </a:cubicBezTo>
                  <a:close/>
                </a:path>
              </a:pathLst>
            </a:custGeom>
            <a:solidFill>
              <a:srgbClr val="8C10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Google Shape;722;p28"/>
            <p:cNvSpPr/>
            <p:nvPr/>
          </p:nvSpPr>
          <p:spPr>
            <a:xfrm>
              <a:off x="5229225" y="4613275"/>
              <a:ext cx="336550" cy="309562"/>
            </a:xfrm>
            <a:custGeom>
              <a:avLst/>
              <a:gdLst/>
              <a:ahLst/>
              <a:cxnLst/>
              <a:rect l="l" t="t" r="r" b="b"/>
              <a:pathLst>
                <a:path w="86" h="79" extrusionOk="0">
                  <a:moveTo>
                    <a:pt x="73" y="78"/>
                  </a:moveTo>
                  <a:cubicBezTo>
                    <a:pt x="1" y="15"/>
                    <a:pt x="1" y="15"/>
                    <a:pt x="1" y="15"/>
                  </a:cubicBezTo>
                  <a:cubicBezTo>
                    <a:pt x="0" y="14"/>
                    <a:pt x="1" y="12"/>
                    <a:pt x="1" y="11"/>
                  </a:cubicBezTo>
                  <a:cubicBezTo>
                    <a:pt x="10" y="2"/>
                    <a:pt x="10" y="2"/>
                    <a:pt x="10" y="2"/>
                  </a:cubicBezTo>
                  <a:cubicBezTo>
                    <a:pt x="11" y="1"/>
                    <a:pt x="12" y="0"/>
                    <a:pt x="13" y="1"/>
                  </a:cubicBezTo>
                  <a:cubicBezTo>
                    <a:pt x="85" y="65"/>
                    <a:pt x="85" y="65"/>
                    <a:pt x="85" y="65"/>
                  </a:cubicBezTo>
                  <a:cubicBezTo>
                    <a:pt x="86" y="65"/>
                    <a:pt x="86" y="67"/>
                    <a:pt x="85" y="68"/>
                  </a:cubicBezTo>
                  <a:cubicBezTo>
                    <a:pt x="76" y="78"/>
                    <a:pt x="76" y="78"/>
                    <a:pt x="76" y="78"/>
                  </a:cubicBezTo>
                  <a:cubicBezTo>
                    <a:pt x="75" y="79"/>
                    <a:pt x="74" y="79"/>
                    <a:pt x="73" y="78"/>
                  </a:cubicBezTo>
                  <a:close/>
                </a:path>
              </a:pathLst>
            </a:custGeom>
            <a:solidFill>
              <a:srgbClr val="E249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 name="Google Shape;723;p28"/>
            <p:cNvSpPr/>
            <p:nvPr/>
          </p:nvSpPr>
          <p:spPr>
            <a:xfrm>
              <a:off x="5483225" y="4329112"/>
              <a:ext cx="334962" cy="304800"/>
            </a:xfrm>
            <a:custGeom>
              <a:avLst/>
              <a:gdLst/>
              <a:ahLst/>
              <a:cxnLst/>
              <a:rect l="l" t="t" r="r" b="b"/>
              <a:pathLst>
                <a:path w="86" h="78" extrusionOk="0">
                  <a:moveTo>
                    <a:pt x="73" y="78"/>
                  </a:moveTo>
                  <a:cubicBezTo>
                    <a:pt x="1" y="14"/>
                    <a:pt x="1" y="14"/>
                    <a:pt x="1" y="14"/>
                  </a:cubicBezTo>
                  <a:cubicBezTo>
                    <a:pt x="0" y="13"/>
                    <a:pt x="0" y="12"/>
                    <a:pt x="1" y="11"/>
                  </a:cubicBezTo>
                  <a:cubicBezTo>
                    <a:pt x="10" y="1"/>
                    <a:pt x="10" y="1"/>
                    <a:pt x="10" y="1"/>
                  </a:cubicBezTo>
                  <a:cubicBezTo>
                    <a:pt x="11" y="0"/>
                    <a:pt x="12" y="0"/>
                    <a:pt x="13" y="1"/>
                  </a:cubicBezTo>
                  <a:cubicBezTo>
                    <a:pt x="85" y="64"/>
                    <a:pt x="85" y="64"/>
                    <a:pt x="85" y="64"/>
                  </a:cubicBezTo>
                  <a:cubicBezTo>
                    <a:pt x="86" y="65"/>
                    <a:pt x="86" y="66"/>
                    <a:pt x="85" y="67"/>
                  </a:cubicBezTo>
                  <a:cubicBezTo>
                    <a:pt x="76" y="77"/>
                    <a:pt x="76" y="77"/>
                    <a:pt x="76" y="77"/>
                  </a:cubicBezTo>
                  <a:cubicBezTo>
                    <a:pt x="75" y="78"/>
                    <a:pt x="74" y="78"/>
                    <a:pt x="73" y="78"/>
                  </a:cubicBezTo>
                  <a:close/>
                </a:path>
              </a:pathLst>
            </a:custGeom>
            <a:solidFill>
              <a:srgbClr val="FC79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724;p28"/>
            <p:cNvSpPr/>
            <p:nvPr/>
          </p:nvSpPr>
          <p:spPr>
            <a:xfrm>
              <a:off x="5737225" y="4040187"/>
              <a:ext cx="334962" cy="307975"/>
            </a:xfrm>
            <a:custGeom>
              <a:avLst/>
              <a:gdLst/>
              <a:ahLst/>
              <a:cxnLst/>
              <a:rect l="l" t="t" r="r" b="b"/>
              <a:pathLst>
                <a:path w="86" h="79" extrusionOk="0">
                  <a:moveTo>
                    <a:pt x="73" y="78"/>
                  </a:moveTo>
                  <a:cubicBezTo>
                    <a:pt x="1" y="15"/>
                    <a:pt x="1" y="15"/>
                    <a:pt x="1" y="15"/>
                  </a:cubicBezTo>
                  <a:cubicBezTo>
                    <a:pt x="0" y="14"/>
                    <a:pt x="0" y="13"/>
                    <a:pt x="1" y="12"/>
                  </a:cubicBezTo>
                  <a:cubicBezTo>
                    <a:pt x="10" y="2"/>
                    <a:pt x="10" y="2"/>
                    <a:pt x="10" y="2"/>
                  </a:cubicBezTo>
                  <a:cubicBezTo>
                    <a:pt x="11" y="1"/>
                    <a:pt x="12" y="0"/>
                    <a:pt x="13" y="1"/>
                  </a:cubicBezTo>
                  <a:cubicBezTo>
                    <a:pt x="85" y="65"/>
                    <a:pt x="85" y="65"/>
                    <a:pt x="85" y="65"/>
                  </a:cubicBezTo>
                  <a:cubicBezTo>
                    <a:pt x="86" y="65"/>
                    <a:pt x="86" y="67"/>
                    <a:pt x="85" y="68"/>
                  </a:cubicBezTo>
                  <a:cubicBezTo>
                    <a:pt x="76" y="78"/>
                    <a:pt x="76" y="78"/>
                    <a:pt x="76" y="78"/>
                  </a:cubicBezTo>
                  <a:cubicBezTo>
                    <a:pt x="75" y="79"/>
                    <a:pt x="74" y="79"/>
                    <a:pt x="73" y="78"/>
                  </a:cubicBezTo>
                  <a:close/>
                </a:path>
              </a:pathLst>
            </a:custGeom>
            <a:solidFill>
              <a:srgbClr val="FCB7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Google Shape;725;p28"/>
            <p:cNvSpPr/>
            <p:nvPr/>
          </p:nvSpPr>
          <p:spPr>
            <a:xfrm>
              <a:off x="5989637" y="3756025"/>
              <a:ext cx="334962" cy="307975"/>
            </a:xfrm>
            <a:custGeom>
              <a:avLst/>
              <a:gdLst/>
              <a:ahLst/>
              <a:cxnLst/>
              <a:rect l="l" t="t" r="r" b="b"/>
              <a:pathLst>
                <a:path w="86" h="79" extrusionOk="0">
                  <a:moveTo>
                    <a:pt x="73" y="78"/>
                  </a:moveTo>
                  <a:cubicBezTo>
                    <a:pt x="1" y="14"/>
                    <a:pt x="1" y="14"/>
                    <a:pt x="1" y="14"/>
                  </a:cubicBezTo>
                  <a:cubicBezTo>
                    <a:pt x="0" y="14"/>
                    <a:pt x="0" y="12"/>
                    <a:pt x="1" y="11"/>
                  </a:cubicBezTo>
                  <a:cubicBezTo>
                    <a:pt x="10" y="1"/>
                    <a:pt x="10" y="1"/>
                    <a:pt x="10" y="1"/>
                  </a:cubicBezTo>
                  <a:cubicBezTo>
                    <a:pt x="11" y="0"/>
                    <a:pt x="12" y="0"/>
                    <a:pt x="13" y="1"/>
                  </a:cubicBezTo>
                  <a:cubicBezTo>
                    <a:pt x="85" y="64"/>
                    <a:pt x="85" y="64"/>
                    <a:pt x="85" y="64"/>
                  </a:cubicBezTo>
                  <a:cubicBezTo>
                    <a:pt x="86" y="65"/>
                    <a:pt x="86" y="66"/>
                    <a:pt x="85" y="67"/>
                  </a:cubicBezTo>
                  <a:cubicBezTo>
                    <a:pt x="76" y="77"/>
                    <a:pt x="76" y="77"/>
                    <a:pt x="76" y="77"/>
                  </a:cubicBezTo>
                  <a:cubicBezTo>
                    <a:pt x="75" y="78"/>
                    <a:pt x="74" y="79"/>
                    <a:pt x="73" y="78"/>
                  </a:cubicBez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726;p28"/>
            <p:cNvSpPr/>
            <p:nvPr/>
          </p:nvSpPr>
          <p:spPr>
            <a:xfrm>
              <a:off x="6243637" y="3470275"/>
              <a:ext cx="334962" cy="304800"/>
            </a:xfrm>
            <a:custGeom>
              <a:avLst/>
              <a:gdLst/>
              <a:ahLst/>
              <a:cxnLst/>
              <a:rect l="l" t="t" r="r" b="b"/>
              <a:pathLst>
                <a:path w="86" h="78" extrusionOk="0">
                  <a:moveTo>
                    <a:pt x="73" y="77"/>
                  </a:moveTo>
                  <a:cubicBezTo>
                    <a:pt x="1" y="14"/>
                    <a:pt x="1" y="14"/>
                    <a:pt x="1" y="14"/>
                  </a:cubicBezTo>
                  <a:cubicBezTo>
                    <a:pt x="0" y="13"/>
                    <a:pt x="0" y="12"/>
                    <a:pt x="1" y="11"/>
                  </a:cubicBezTo>
                  <a:cubicBezTo>
                    <a:pt x="10" y="1"/>
                    <a:pt x="10" y="1"/>
                    <a:pt x="10" y="1"/>
                  </a:cubicBezTo>
                  <a:cubicBezTo>
                    <a:pt x="11" y="0"/>
                    <a:pt x="12" y="0"/>
                    <a:pt x="13" y="0"/>
                  </a:cubicBezTo>
                  <a:cubicBezTo>
                    <a:pt x="85" y="64"/>
                    <a:pt x="85" y="64"/>
                    <a:pt x="85" y="64"/>
                  </a:cubicBezTo>
                  <a:cubicBezTo>
                    <a:pt x="86" y="65"/>
                    <a:pt x="86" y="66"/>
                    <a:pt x="85" y="67"/>
                  </a:cubicBezTo>
                  <a:cubicBezTo>
                    <a:pt x="76" y="77"/>
                    <a:pt x="76" y="77"/>
                    <a:pt x="76" y="77"/>
                  </a:cubicBezTo>
                  <a:cubicBezTo>
                    <a:pt x="75" y="78"/>
                    <a:pt x="74" y="78"/>
                    <a:pt x="73" y="77"/>
                  </a:cubicBez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Google Shape;727;p28"/>
            <p:cNvSpPr/>
            <p:nvPr/>
          </p:nvSpPr>
          <p:spPr>
            <a:xfrm>
              <a:off x="6496050" y="3181350"/>
              <a:ext cx="336550" cy="307975"/>
            </a:xfrm>
            <a:custGeom>
              <a:avLst/>
              <a:gdLst/>
              <a:ahLst/>
              <a:cxnLst/>
              <a:rect l="l" t="t" r="r" b="b"/>
              <a:pathLst>
                <a:path w="86" h="79" extrusionOk="0">
                  <a:moveTo>
                    <a:pt x="73" y="78"/>
                  </a:moveTo>
                  <a:cubicBezTo>
                    <a:pt x="1" y="14"/>
                    <a:pt x="1" y="14"/>
                    <a:pt x="1" y="14"/>
                  </a:cubicBezTo>
                  <a:cubicBezTo>
                    <a:pt x="0" y="14"/>
                    <a:pt x="0" y="12"/>
                    <a:pt x="1" y="11"/>
                  </a:cubicBezTo>
                  <a:cubicBezTo>
                    <a:pt x="10" y="1"/>
                    <a:pt x="10" y="1"/>
                    <a:pt x="10" y="1"/>
                  </a:cubicBezTo>
                  <a:cubicBezTo>
                    <a:pt x="11" y="0"/>
                    <a:pt x="12" y="0"/>
                    <a:pt x="13" y="1"/>
                  </a:cubicBezTo>
                  <a:cubicBezTo>
                    <a:pt x="85" y="64"/>
                    <a:pt x="85" y="64"/>
                    <a:pt x="85" y="64"/>
                  </a:cubicBezTo>
                  <a:cubicBezTo>
                    <a:pt x="86" y="65"/>
                    <a:pt x="86" y="67"/>
                    <a:pt x="85" y="68"/>
                  </a:cubicBezTo>
                  <a:cubicBezTo>
                    <a:pt x="76" y="77"/>
                    <a:pt x="76" y="77"/>
                    <a:pt x="76" y="77"/>
                  </a:cubicBezTo>
                  <a:cubicBezTo>
                    <a:pt x="75" y="78"/>
                    <a:pt x="74" y="79"/>
                    <a:pt x="73" y="78"/>
                  </a:cubicBezTo>
                  <a:close/>
                </a:path>
              </a:pathLst>
            </a:custGeom>
            <a:solidFill>
              <a:srgbClr val="2DC9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 name="Google Shape;728;p28"/>
            <p:cNvSpPr/>
            <p:nvPr/>
          </p:nvSpPr>
          <p:spPr>
            <a:xfrm>
              <a:off x="6746875" y="2892425"/>
              <a:ext cx="338137" cy="312737"/>
            </a:xfrm>
            <a:custGeom>
              <a:avLst/>
              <a:gdLst/>
              <a:ahLst/>
              <a:cxnLst/>
              <a:rect l="l" t="t" r="r" b="b"/>
              <a:pathLst>
                <a:path w="213" h="197" extrusionOk="0">
                  <a:moveTo>
                    <a:pt x="184" y="197"/>
                  </a:moveTo>
                  <a:lnTo>
                    <a:pt x="0" y="35"/>
                  </a:lnTo>
                  <a:lnTo>
                    <a:pt x="29" y="0"/>
                  </a:lnTo>
                  <a:lnTo>
                    <a:pt x="213" y="163"/>
                  </a:lnTo>
                  <a:lnTo>
                    <a:pt x="184" y="197"/>
                  </a:lnTo>
                  <a:close/>
                </a:path>
              </a:pathLst>
            </a:custGeom>
            <a:solidFill>
              <a:srgbClr val="64DA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 name="Google Shape;729;p28"/>
            <p:cNvSpPr/>
            <p:nvPr/>
          </p:nvSpPr>
          <p:spPr>
            <a:xfrm>
              <a:off x="4505325" y="2401887"/>
              <a:ext cx="2973387" cy="3182937"/>
            </a:xfrm>
            <a:custGeom>
              <a:avLst/>
              <a:gdLst/>
              <a:ahLst/>
              <a:cxnLst/>
              <a:rect l="l" t="t" r="r" b="b"/>
              <a:pathLst>
                <a:path w="763" h="816" extrusionOk="0">
                  <a:moveTo>
                    <a:pt x="162" y="816"/>
                  </a:moveTo>
                  <a:cubicBezTo>
                    <a:pt x="150" y="816"/>
                    <a:pt x="138" y="811"/>
                    <a:pt x="128" y="803"/>
                  </a:cubicBezTo>
                  <a:cubicBezTo>
                    <a:pt x="128" y="803"/>
                    <a:pt x="128" y="803"/>
                    <a:pt x="128" y="803"/>
                  </a:cubicBezTo>
                  <a:cubicBezTo>
                    <a:pt x="24" y="711"/>
                    <a:pt x="24" y="711"/>
                    <a:pt x="24" y="711"/>
                  </a:cubicBezTo>
                  <a:cubicBezTo>
                    <a:pt x="2" y="692"/>
                    <a:pt x="0" y="659"/>
                    <a:pt x="19" y="637"/>
                  </a:cubicBezTo>
                  <a:cubicBezTo>
                    <a:pt x="567" y="18"/>
                    <a:pt x="567" y="18"/>
                    <a:pt x="567" y="18"/>
                  </a:cubicBezTo>
                  <a:cubicBezTo>
                    <a:pt x="577" y="8"/>
                    <a:pt x="589" y="1"/>
                    <a:pt x="603" y="1"/>
                  </a:cubicBezTo>
                  <a:cubicBezTo>
                    <a:pt x="617" y="0"/>
                    <a:pt x="630" y="4"/>
                    <a:pt x="641" y="14"/>
                  </a:cubicBezTo>
                  <a:cubicBezTo>
                    <a:pt x="745" y="106"/>
                    <a:pt x="745" y="106"/>
                    <a:pt x="745" y="106"/>
                  </a:cubicBezTo>
                  <a:cubicBezTo>
                    <a:pt x="755" y="115"/>
                    <a:pt x="761" y="127"/>
                    <a:pt x="762" y="141"/>
                  </a:cubicBezTo>
                  <a:cubicBezTo>
                    <a:pt x="763" y="155"/>
                    <a:pt x="758" y="168"/>
                    <a:pt x="749" y="179"/>
                  </a:cubicBezTo>
                  <a:cubicBezTo>
                    <a:pt x="201" y="798"/>
                    <a:pt x="201" y="798"/>
                    <a:pt x="201" y="798"/>
                  </a:cubicBezTo>
                  <a:cubicBezTo>
                    <a:pt x="191" y="810"/>
                    <a:pt x="177" y="816"/>
                    <a:pt x="162" y="816"/>
                  </a:cubicBezTo>
                  <a:close/>
                  <a:moveTo>
                    <a:pt x="154" y="774"/>
                  </a:moveTo>
                  <a:cubicBezTo>
                    <a:pt x="159" y="779"/>
                    <a:pt x="167" y="778"/>
                    <a:pt x="172" y="773"/>
                  </a:cubicBezTo>
                  <a:cubicBezTo>
                    <a:pt x="720" y="153"/>
                    <a:pt x="720" y="153"/>
                    <a:pt x="720" y="153"/>
                  </a:cubicBezTo>
                  <a:cubicBezTo>
                    <a:pt x="722" y="151"/>
                    <a:pt x="724" y="147"/>
                    <a:pt x="723" y="144"/>
                  </a:cubicBezTo>
                  <a:cubicBezTo>
                    <a:pt x="723" y="140"/>
                    <a:pt x="722" y="137"/>
                    <a:pt x="719" y="135"/>
                  </a:cubicBezTo>
                  <a:cubicBezTo>
                    <a:pt x="615" y="42"/>
                    <a:pt x="615" y="42"/>
                    <a:pt x="615" y="42"/>
                  </a:cubicBezTo>
                  <a:cubicBezTo>
                    <a:pt x="612" y="40"/>
                    <a:pt x="609" y="39"/>
                    <a:pt x="605" y="39"/>
                  </a:cubicBezTo>
                  <a:cubicBezTo>
                    <a:pt x="602" y="39"/>
                    <a:pt x="599" y="41"/>
                    <a:pt x="596" y="44"/>
                  </a:cubicBezTo>
                  <a:cubicBezTo>
                    <a:pt x="48" y="663"/>
                    <a:pt x="48" y="663"/>
                    <a:pt x="48" y="663"/>
                  </a:cubicBezTo>
                  <a:cubicBezTo>
                    <a:pt x="44" y="669"/>
                    <a:pt x="44" y="677"/>
                    <a:pt x="50" y="682"/>
                  </a:cubicBezTo>
                  <a:lnTo>
                    <a:pt x="154" y="774"/>
                  </a:ln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8" name="Google Shape;1818;p63"/>
          <p:cNvSpPr txBox="1"/>
          <p:nvPr/>
        </p:nvSpPr>
        <p:spPr>
          <a:xfrm>
            <a:off x="162384" y="611087"/>
            <a:ext cx="3514255" cy="6065370"/>
          </a:xfrm>
          <a:prstGeom prst="rect">
            <a:avLst/>
          </a:prstGeom>
          <a:noFill/>
          <a:ln>
            <a:solidFill>
              <a:srgbClr val="C20706"/>
            </a:solidFill>
          </a:ln>
        </p:spPr>
        <p:txBody>
          <a:bodyPr spcFirstLastPara="1" wrap="square" lIns="91425" tIns="45700" rIns="91425" bIns="45700" anchor="t" anchorCtr="0">
            <a:noAutofit/>
          </a:bodyPr>
          <a:lstStyle/>
          <a:p>
            <a:pPr marL="285750" lvl="1" indent="-285750">
              <a:buFont typeface="Arial"/>
              <a:buChar char="•"/>
            </a:pPr>
            <a:r>
              <a:rPr lang="en-US" sz="2200" dirty="0">
                <a:solidFill>
                  <a:schemeClr val="bg1"/>
                </a:solidFill>
                <a:latin typeface="Century Gothic"/>
                <a:cs typeface="Century Gothic"/>
              </a:rPr>
              <a:t>GMP is not required for the manufacture of batches used in preclinical GLP studies</a:t>
            </a:r>
          </a:p>
          <a:p>
            <a:pPr marL="285750" lvl="1" indent="-285750">
              <a:buFont typeface="Arial"/>
              <a:buChar char="•"/>
            </a:pPr>
            <a:r>
              <a:rPr lang="en-US" sz="2200" dirty="0">
                <a:solidFill>
                  <a:schemeClr val="bg1"/>
                </a:solidFill>
                <a:latin typeface="Century Gothic"/>
                <a:cs typeface="Century Gothic"/>
              </a:rPr>
              <a:t>However, regulatory authorities do require testing to ensure that test items are suitable for non-clinical studies</a:t>
            </a:r>
          </a:p>
          <a:p>
            <a:pPr marL="285750" lvl="1" indent="-285750">
              <a:buFont typeface="Arial"/>
              <a:buChar char="•"/>
            </a:pPr>
            <a:r>
              <a:rPr lang="en-US" sz="2200" b="1" dirty="0">
                <a:solidFill>
                  <a:schemeClr val="bg1"/>
                </a:solidFill>
                <a:latin typeface="Century Gothic"/>
                <a:cs typeface="Century Gothic"/>
              </a:rPr>
              <a:t>Identity</a:t>
            </a:r>
            <a:r>
              <a:rPr lang="en-US" sz="2200" dirty="0">
                <a:solidFill>
                  <a:schemeClr val="bg1"/>
                </a:solidFill>
                <a:latin typeface="Century Gothic"/>
                <a:cs typeface="Century Gothic"/>
              </a:rPr>
              <a:t> of test item is ascertained</a:t>
            </a:r>
          </a:p>
          <a:p>
            <a:pPr marL="285750" lvl="1" indent="-285750">
              <a:buFont typeface="Arial"/>
              <a:buChar char="•"/>
            </a:pPr>
            <a:r>
              <a:rPr lang="en-US" sz="2200" dirty="0">
                <a:solidFill>
                  <a:schemeClr val="bg1"/>
                </a:solidFill>
                <a:latin typeface="Century Gothic"/>
                <a:cs typeface="Century Gothic"/>
              </a:rPr>
              <a:t>Protect test item from </a:t>
            </a:r>
            <a:r>
              <a:rPr lang="en-US" sz="2200" b="1" dirty="0">
                <a:solidFill>
                  <a:schemeClr val="bg1"/>
                </a:solidFill>
                <a:latin typeface="Century Gothic"/>
                <a:cs typeface="Century Gothic"/>
              </a:rPr>
              <a:t>cross- contamination</a:t>
            </a:r>
            <a:r>
              <a:rPr lang="en-US" sz="2200" dirty="0">
                <a:solidFill>
                  <a:schemeClr val="bg1"/>
                </a:solidFill>
                <a:latin typeface="Century Gothic"/>
                <a:cs typeface="Century Gothic"/>
              </a:rPr>
              <a:t> or pollution</a:t>
            </a:r>
          </a:p>
          <a:p>
            <a:pPr marL="285750" lvl="1" indent="-285750">
              <a:buFont typeface="Arial"/>
              <a:buChar char="•"/>
            </a:pPr>
            <a:r>
              <a:rPr lang="en-US" sz="2200" dirty="0">
                <a:solidFill>
                  <a:schemeClr val="bg1"/>
                </a:solidFill>
                <a:latin typeface="Century Gothic"/>
                <a:cs typeface="Century Gothic"/>
              </a:rPr>
              <a:t>Use </a:t>
            </a:r>
            <a:r>
              <a:rPr lang="en-US" sz="2200" b="1" dirty="0">
                <a:solidFill>
                  <a:schemeClr val="bg1"/>
                </a:solidFill>
                <a:latin typeface="Century Gothic"/>
                <a:cs typeface="Century Gothic"/>
              </a:rPr>
              <a:t>single lot </a:t>
            </a:r>
            <a:r>
              <a:rPr lang="en-US" sz="2200" dirty="0">
                <a:solidFill>
                  <a:schemeClr val="bg1"/>
                </a:solidFill>
                <a:latin typeface="Century Gothic"/>
                <a:cs typeface="Century Gothic"/>
              </a:rPr>
              <a:t>throughout the study, if possible</a:t>
            </a:r>
          </a:p>
        </p:txBody>
      </p:sp>
      <p:sp>
        <p:nvSpPr>
          <p:cNvPr id="19" name="Rounded Rectangle 18"/>
          <p:cNvSpPr/>
          <p:nvPr/>
        </p:nvSpPr>
        <p:spPr>
          <a:xfrm>
            <a:off x="242595" y="213627"/>
            <a:ext cx="2739008" cy="381418"/>
          </a:xfrm>
          <a:prstGeom prst="roundRect">
            <a:avLst/>
          </a:prstGeom>
          <a:solidFill>
            <a:srgbClr val="8C103D"/>
          </a:solidFill>
          <a:ln>
            <a:noFill/>
          </a:ln>
        </p:spPr>
        <p:txBody>
          <a:bodyPr spcFirstLastPara="1" wrap="square" lIns="91425" tIns="45700" rIns="91425" bIns="45700" anchor="t" anchorCtr="0">
            <a:noAutofit/>
          </a:bodyPr>
          <a:lstStyle/>
          <a:p>
            <a:pPr algn="ctr"/>
            <a:r>
              <a:rPr lang="en-US" sz="2400" b="1" dirty="0">
                <a:solidFill>
                  <a:schemeClr val="tx1"/>
                </a:solidFill>
                <a:latin typeface="Palatino"/>
                <a:ea typeface="Calibri"/>
                <a:cs typeface="Palatino"/>
              </a:rPr>
              <a:t>TEST ITEM</a:t>
            </a:r>
          </a:p>
        </p:txBody>
      </p:sp>
      <p:sp>
        <p:nvSpPr>
          <p:cNvPr id="24" name="Google Shape;1818;p63">
            <a:extLst>
              <a:ext uri="{FF2B5EF4-FFF2-40B4-BE49-F238E27FC236}">
                <a16:creationId xmlns:a16="http://schemas.microsoft.com/office/drawing/2014/main" id="{517EF04B-0A52-F876-10DA-6A5979214AA0}"/>
              </a:ext>
            </a:extLst>
          </p:cNvPr>
          <p:cNvSpPr txBox="1"/>
          <p:nvPr/>
        </p:nvSpPr>
        <p:spPr>
          <a:xfrm>
            <a:off x="5573370" y="609852"/>
            <a:ext cx="3514255" cy="6047622"/>
          </a:xfrm>
          <a:prstGeom prst="rect">
            <a:avLst/>
          </a:prstGeom>
          <a:noFill/>
          <a:ln>
            <a:solidFill>
              <a:srgbClr val="C20706"/>
            </a:solidFill>
          </a:ln>
        </p:spPr>
        <p:txBody>
          <a:bodyPr spcFirstLastPara="1" wrap="square" lIns="91425" tIns="45700" rIns="91425" bIns="45700" anchor="t" anchorCtr="0">
            <a:noAutofit/>
          </a:bodyPr>
          <a:lstStyle/>
          <a:p>
            <a:pPr marL="285750" lvl="1" indent="-285750">
              <a:buFont typeface="Arial"/>
              <a:buChar char="•"/>
            </a:pPr>
            <a:r>
              <a:rPr lang="en-US" sz="2200" dirty="0">
                <a:solidFill>
                  <a:schemeClr val="bg1"/>
                </a:solidFill>
                <a:latin typeface="Century Gothic"/>
                <a:cs typeface="Century Gothic"/>
              </a:rPr>
              <a:t>Ensure that there are </a:t>
            </a:r>
            <a:r>
              <a:rPr lang="en-US" sz="2200" b="1" dirty="0">
                <a:solidFill>
                  <a:schemeClr val="bg1"/>
                </a:solidFill>
                <a:latin typeface="Century Gothic"/>
                <a:cs typeface="Century Gothic"/>
              </a:rPr>
              <a:t>traceable</a:t>
            </a:r>
            <a:r>
              <a:rPr lang="en-US" sz="2200" dirty="0">
                <a:solidFill>
                  <a:schemeClr val="bg1"/>
                </a:solidFill>
                <a:latin typeface="Century Gothic"/>
                <a:cs typeface="Century Gothic"/>
              </a:rPr>
              <a:t> (track) records for all test items</a:t>
            </a:r>
          </a:p>
          <a:p>
            <a:pPr marL="285750" lvl="1" indent="-285750">
              <a:buFont typeface="Arial"/>
              <a:buChar char="•"/>
            </a:pPr>
            <a:r>
              <a:rPr lang="en-US" sz="2200" b="1" dirty="0">
                <a:solidFill>
                  <a:schemeClr val="bg1"/>
                </a:solidFill>
                <a:latin typeface="Century Gothic"/>
                <a:cs typeface="Century Gothic"/>
              </a:rPr>
              <a:t>Characterization</a:t>
            </a:r>
            <a:r>
              <a:rPr lang="en-US" sz="2200" dirty="0">
                <a:solidFill>
                  <a:schemeClr val="bg1"/>
                </a:solidFill>
                <a:latin typeface="Century Gothic"/>
                <a:cs typeface="Century Gothic"/>
              </a:rPr>
              <a:t> of test item is essential to ensure no major quality problems</a:t>
            </a:r>
          </a:p>
          <a:p>
            <a:pPr marL="285750" lvl="1" indent="-285750">
              <a:buFont typeface="Arial"/>
              <a:buChar char="•"/>
            </a:pPr>
            <a:r>
              <a:rPr lang="en-US" sz="2200" b="1" dirty="0">
                <a:solidFill>
                  <a:schemeClr val="bg1"/>
                </a:solidFill>
                <a:latin typeface="Century Gothic"/>
                <a:cs typeface="Century Gothic"/>
              </a:rPr>
              <a:t>Quality</a:t>
            </a:r>
            <a:r>
              <a:rPr lang="en-US" sz="2200" dirty="0">
                <a:solidFill>
                  <a:schemeClr val="bg1"/>
                </a:solidFill>
                <a:latin typeface="Century Gothic"/>
                <a:cs typeface="Century Gothic"/>
              </a:rPr>
              <a:t> should be as similar as possible to the compound to be used in clinical trials</a:t>
            </a:r>
          </a:p>
          <a:p>
            <a:pPr marL="742950" lvl="2" indent="-285750">
              <a:buFont typeface="Courier New"/>
              <a:buChar char="o"/>
            </a:pPr>
            <a:r>
              <a:rPr lang="en-US" i="1" dirty="0">
                <a:solidFill>
                  <a:schemeClr val="bg1"/>
                </a:solidFill>
                <a:latin typeface="Century Gothic"/>
                <a:cs typeface="Century Gothic"/>
              </a:rPr>
              <a:t>Chemical production changes can lead to </a:t>
            </a:r>
            <a:r>
              <a:rPr lang="en-US" i="1" dirty="0" err="1">
                <a:solidFill>
                  <a:schemeClr val="bg1"/>
                </a:solidFill>
                <a:latin typeface="Century Gothic"/>
                <a:cs typeface="Century Gothic"/>
              </a:rPr>
              <a:t>physico</a:t>
            </a:r>
            <a:r>
              <a:rPr lang="en-US" i="1" dirty="0">
                <a:solidFill>
                  <a:schemeClr val="bg1"/>
                </a:solidFill>
                <a:latin typeface="Century Gothic"/>
                <a:cs typeface="Century Gothic"/>
              </a:rPr>
              <a:t>-chemical variability</a:t>
            </a:r>
          </a:p>
          <a:p>
            <a:pPr marL="742950" lvl="2" indent="-285750">
              <a:buFont typeface="Courier New"/>
              <a:buChar char="o"/>
            </a:pPr>
            <a:r>
              <a:rPr lang="en-US" i="1" dirty="0" err="1">
                <a:solidFill>
                  <a:schemeClr val="bg1"/>
                </a:solidFill>
                <a:latin typeface="Century Gothic"/>
                <a:cs typeface="Century Gothic"/>
              </a:rPr>
              <a:t>Physico</a:t>
            </a:r>
            <a:r>
              <a:rPr lang="en-US" i="1" dirty="0">
                <a:solidFill>
                  <a:schemeClr val="bg1"/>
                </a:solidFill>
                <a:latin typeface="Century Gothic"/>
                <a:cs typeface="Century Gothic"/>
              </a:rPr>
              <a:t>-chemical variables affect bioavailability</a:t>
            </a:r>
          </a:p>
        </p:txBody>
      </p:sp>
    </p:spTree>
    <p:extLst>
      <p:ext uri="{BB962C8B-B14F-4D97-AF65-F5344CB8AC3E}">
        <p14:creationId xmlns:p14="http://schemas.microsoft.com/office/powerpoint/2010/main" val="2416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rot="19108242">
            <a:off x="2566613" y="870592"/>
            <a:ext cx="4257675" cy="4627562"/>
            <a:chOff x="3986212" y="1593850"/>
            <a:chExt cx="4257675" cy="4627562"/>
          </a:xfrm>
        </p:grpSpPr>
        <p:sp>
          <p:nvSpPr>
            <p:cNvPr id="4" name="Google Shape;716;p28"/>
            <p:cNvSpPr/>
            <p:nvPr/>
          </p:nvSpPr>
          <p:spPr>
            <a:xfrm>
              <a:off x="4384675" y="5207000"/>
              <a:ext cx="592137" cy="565150"/>
            </a:xfrm>
            <a:custGeom>
              <a:avLst/>
              <a:gdLst/>
              <a:ahLst/>
              <a:cxnLst/>
              <a:rect l="l" t="t" r="r" b="b"/>
              <a:pathLst>
                <a:path w="152" h="145" extrusionOk="0">
                  <a:moveTo>
                    <a:pt x="109" y="143"/>
                  </a:moveTo>
                  <a:cubicBezTo>
                    <a:pt x="2" y="49"/>
                    <a:pt x="2" y="49"/>
                    <a:pt x="2" y="49"/>
                  </a:cubicBezTo>
                  <a:cubicBezTo>
                    <a:pt x="1" y="48"/>
                    <a:pt x="0" y="45"/>
                    <a:pt x="2" y="44"/>
                  </a:cubicBezTo>
                  <a:cubicBezTo>
                    <a:pt x="39" y="2"/>
                    <a:pt x="39" y="2"/>
                    <a:pt x="39" y="2"/>
                  </a:cubicBezTo>
                  <a:cubicBezTo>
                    <a:pt x="40" y="0"/>
                    <a:pt x="42" y="0"/>
                    <a:pt x="44" y="2"/>
                  </a:cubicBezTo>
                  <a:cubicBezTo>
                    <a:pt x="150" y="96"/>
                    <a:pt x="150" y="96"/>
                    <a:pt x="150" y="96"/>
                  </a:cubicBezTo>
                  <a:cubicBezTo>
                    <a:pt x="152" y="97"/>
                    <a:pt x="152" y="100"/>
                    <a:pt x="151" y="101"/>
                  </a:cubicBezTo>
                  <a:cubicBezTo>
                    <a:pt x="114" y="143"/>
                    <a:pt x="114" y="143"/>
                    <a:pt x="114" y="143"/>
                  </a:cubicBezTo>
                  <a:cubicBezTo>
                    <a:pt x="113" y="144"/>
                    <a:pt x="110" y="145"/>
                    <a:pt x="109" y="143"/>
                  </a:cubicBez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 name="Google Shape;717;p28"/>
            <p:cNvSpPr/>
            <p:nvPr/>
          </p:nvSpPr>
          <p:spPr>
            <a:xfrm>
              <a:off x="3986212" y="5541962"/>
              <a:ext cx="650875" cy="679450"/>
            </a:xfrm>
            <a:custGeom>
              <a:avLst/>
              <a:gdLst/>
              <a:ahLst/>
              <a:cxnLst/>
              <a:rect l="l" t="t" r="r" b="b"/>
              <a:pathLst>
                <a:path w="410" h="428" extrusionOk="0">
                  <a:moveTo>
                    <a:pt x="59" y="428"/>
                  </a:moveTo>
                  <a:lnTo>
                    <a:pt x="0" y="428"/>
                  </a:lnTo>
                  <a:lnTo>
                    <a:pt x="378" y="0"/>
                  </a:lnTo>
                  <a:lnTo>
                    <a:pt x="410" y="30"/>
                  </a:lnTo>
                  <a:lnTo>
                    <a:pt x="59" y="428"/>
                  </a:ln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 name="Google Shape;718;p28"/>
            <p:cNvSpPr/>
            <p:nvPr/>
          </p:nvSpPr>
          <p:spPr>
            <a:xfrm>
              <a:off x="6492875" y="2065337"/>
              <a:ext cx="1349375" cy="1222375"/>
            </a:xfrm>
            <a:custGeom>
              <a:avLst/>
              <a:gdLst/>
              <a:ahLst/>
              <a:cxnLst/>
              <a:rect l="l" t="t" r="r" b="b"/>
              <a:pathLst>
                <a:path w="346" h="313" extrusionOk="0">
                  <a:moveTo>
                    <a:pt x="345" y="280"/>
                  </a:moveTo>
                  <a:cubicBezTo>
                    <a:pt x="29" y="1"/>
                    <a:pt x="29" y="1"/>
                    <a:pt x="29" y="1"/>
                  </a:cubicBezTo>
                  <a:cubicBezTo>
                    <a:pt x="28" y="0"/>
                    <a:pt x="26" y="0"/>
                    <a:pt x="25" y="1"/>
                  </a:cubicBezTo>
                  <a:cubicBezTo>
                    <a:pt x="1" y="28"/>
                    <a:pt x="1" y="28"/>
                    <a:pt x="1" y="28"/>
                  </a:cubicBezTo>
                  <a:cubicBezTo>
                    <a:pt x="0" y="29"/>
                    <a:pt x="0" y="31"/>
                    <a:pt x="1" y="32"/>
                  </a:cubicBezTo>
                  <a:cubicBezTo>
                    <a:pt x="317" y="312"/>
                    <a:pt x="317" y="312"/>
                    <a:pt x="317" y="312"/>
                  </a:cubicBezTo>
                  <a:cubicBezTo>
                    <a:pt x="319" y="313"/>
                    <a:pt x="320" y="313"/>
                    <a:pt x="321" y="311"/>
                  </a:cubicBezTo>
                  <a:cubicBezTo>
                    <a:pt x="345" y="285"/>
                    <a:pt x="345" y="285"/>
                    <a:pt x="345" y="285"/>
                  </a:cubicBezTo>
                  <a:cubicBezTo>
                    <a:pt x="346" y="283"/>
                    <a:pt x="346" y="282"/>
                    <a:pt x="345" y="280"/>
                  </a:cubicBez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719;p28"/>
            <p:cNvSpPr/>
            <p:nvPr/>
          </p:nvSpPr>
          <p:spPr>
            <a:xfrm>
              <a:off x="7042150" y="1593850"/>
              <a:ext cx="1201737" cy="1089025"/>
            </a:xfrm>
            <a:custGeom>
              <a:avLst/>
              <a:gdLst/>
              <a:ahLst/>
              <a:cxnLst/>
              <a:rect l="l" t="t" r="r" b="b"/>
              <a:pathLst>
                <a:path w="308" h="279" extrusionOk="0">
                  <a:moveTo>
                    <a:pt x="307" y="247"/>
                  </a:moveTo>
                  <a:cubicBezTo>
                    <a:pt x="29" y="1"/>
                    <a:pt x="29" y="1"/>
                    <a:pt x="29" y="1"/>
                  </a:cubicBezTo>
                  <a:cubicBezTo>
                    <a:pt x="28" y="0"/>
                    <a:pt x="26" y="0"/>
                    <a:pt x="24" y="1"/>
                  </a:cubicBezTo>
                  <a:cubicBezTo>
                    <a:pt x="1" y="28"/>
                    <a:pt x="1" y="28"/>
                    <a:pt x="1" y="28"/>
                  </a:cubicBezTo>
                  <a:cubicBezTo>
                    <a:pt x="0" y="29"/>
                    <a:pt x="0" y="31"/>
                    <a:pt x="1" y="32"/>
                  </a:cubicBezTo>
                  <a:cubicBezTo>
                    <a:pt x="279" y="278"/>
                    <a:pt x="279" y="278"/>
                    <a:pt x="279" y="278"/>
                  </a:cubicBezTo>
                  <a:cubicBezTo>
                    <a:pt x="280" y="279"/>
                    <a:pt x="282" y="279"/>
                    <a:pt x="284" y="277"/>
                  </a:cubicBezTo>
                  <a:cubicBezTo>
                    <a:pt x="307" y="251"/>
                    <a:pt x="307" y="251"/>
                    <a:pt x="307" y="251"/>
                  </a:cubicBezTo>
                  <a:cubicBezTo>
                    <a:pt x="308" y="250"/>
                    <a:pt x="308" y="248"/>
                    <a:pt x="307" y="247"/>
                  </a:cubicBez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 name="Google Shape;720;p28"/>
            <p:cNvSpPr/>
            <p:nvPr/>
          </p:nvSpPr>
          <p:spPr>
            <a:xfrm>
              <a:off x="7019925" y="1957387"/>
              <a:ext cx="836612" cy="827087"/>
            </a:xfrm>
            <a:custGeom>
              <a:avLst/>
              <a:gdLst/>
              <a:ahLst/>
              <a:cxnLst/>
              <a:rect l="l" t="t" r="r" b="b"/>
              <a:pathLst>
                <a:path w="215" h="212" extrusionOk="0">
                  <a:moveTo>
                    <a:pt x="215" y="111"/>
                  </a:moveTo>
                  <a:cubicBezTo>
                    <a:pt x="89" y="0"/>
                    <a:pt x="89" y="0"/>
                    <a:pt x="89" y="0"/>
                  </a:cubicBezTo>
                  <a:cubicBezTo>
                    <a:pt x="2" y="99"/>
                    <a:pt x="2" y="99"/>
                    <a:pt x="2" y="99"/>
                  </a:cubicBezTo>
                  <a:cubicBezTo>
                    <a:pt x="0" y="100"/>
                    <a:pt x="1" y="102"/>
                    <a:pt x="2" y="103"/>
                  </a:cubicBezTo>
                  <a:cubicBezTo>
                    <a:pt x="123" y="210"/>
                    <a:pt x="123" y="210"/>
                    <a:pt x="123" y="210"/>
                  </a:cubicBezTo>
                  <a:cubicBezTo>
                    <a:pt x="124" y="212"/>
                    <a:pt x="126" y="211"/>
                    <a:pt x="127" y="210"/>
                  </a:cubicBezTo>
                  <a:lnTo>
                    <a:pt x="215" y="111"/>
                  </a:ln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 name="Google Shape;721;p28"/>
            <p:cNvSpPr/>
            <p:nvPr/>
          </p:nvSpPr>
          <p:spPr>
            <a:xfrm>
              <a:off x="4979987" y="4902200"/>
              <a:ext cx="331787" cy="304800"/>
            </a:xfrm>
            <a:custGeom>
              <a:avLst/>
              <a:gdLst/>
              <a:ahLst/>
              <a:cxnLst/>
              <a:rect l="l" t="t" r="r" b="b"/>
              <a:pathLst>
                <a:path w="85" h="78" extrusionOk="0">
                  <a:moveTo>
                    <a:pt x="72" y="78"/>
                  </a:moveTo>
                  <a:cubicBezTo>
                    <a:pt x="0" y="14"/>
                    <a:pt x="0" y="14"/>
                    <a:pt x="0" y="14"/>
                  </a:cubicBezTo>
                  <a:cubicBezTo>
                    <a:pt x="0" y="13"/>
                    <a:pt x="0" y="12"/>
                    <a:pt x="1" y="11"/>
                  </a:cubicBezTo>
                  <a:cubicBezTo>
                    <a:pt x="9" y="1"/>
                    <a:pt x="9" y="1"/>
                    <a:pt x="9" y="1"/>
                  </a:cubicBezTo>
                  <a:cubicBezTo>
                    <a:pt x="10" y="0"/>
                    <a:pt x="12" y="0"/>
                    <a:pt x="12" y="0"/>
                  </a:cubicBezTo>
                  <a:cubicBezTo>
                    <a:pt x="84" y="64"/>
                    <a:pt x="84" y="64"/>
                    <a:pt x="84" y="64"/>
                  </a:cubicBezTo>
                  <a:cubicBezTo>
                    <a:pt x="85" y="65"/>
                    <a:pt x="85" y="66"/>
                    <a:pt x="84" y="67"/>
                  </a:cubicBezTo>
                  <a:cubicBezTo>
                    <a:pt x="75" y="77"/>
                    <a:pt x="75" y="77"/>
                    <a:pt x="75" y="77"/>
                  </a:cubicBezTo>
                  <a:cubicBezTo>
                    <a:pt x="74" y="78"/>
                    <a:pt x="73" y="78"/>
                    <a:pt x="72" y="78"/>
                  </a:cubicBezTo>
                  <a:close/>
                </a:path>
              </a:pathLst>
            </a:custGeom>
            <a:solidFill>
              <a:srgbClr val="8C103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Google Shape;722;p28"/>
            <p:cNvSpPr/>
            <p:nvPr/>
          </p:nvSpPr>
          <p:spPr>
            <a:xfrm>
              <a:off x="5229225" y="4613275"/>
              <a:ext cx="336550" cy="309562"/>
            </a:xfrm>
            <a:custGeom>
              <a:avLst/>
              <a:gdLst/>
              <a:ahLst/>
              <a:cxnLst/>
              <a:rect l="l" t="t" r="r" b="b"/>
              <a:pathLst>
                <a:path w="86" h="79" extrusionOk="0">
                  <a:moveTo>
                    <a:pt x="73" y="78"/>
                  </a:moveTo>
                  <a:cubicBezTo>
                    <a:pt x="1" y="15"/>
                    <a:pt x="1" y="15"/>
                    <a:pt x="1" y="15"/>
                  </a:cubicBezTo>
                  <a:cubicBezTo>
                    <a:pt x="0" y="14"/>
                    <a:pt x="1" y="12"/>
                    <a:pt x="1" y="11"/>
                  </a:cubicBezTo>
                  <a:cubicBezTo>
                    <a:pt x="10" y="2"/>
                    <a:pt x="10" y="2"/>
                    <a:pt x="10" y="2"/>
                  </a:cubicBezTo>
                  <a:cubicBezTo>
                    <a:pt x="11" y="1"/>
                    <a:pt x="12" y="0"/>
                    <a:pt x="13" y="1"/>
                  </a:cubicBezTo>
                  <a:cubicBezTo>
                    <a:pt x="85" y="65"/>
                    <a:pt x="85" y="65"/>
                    <a:pt x="85" y="65"/>
                  </a:cubicBezTo>
                  <a:cubicBezTo>
                    <a:pt x="86" y="65"/>
                    <a:pt x="86" y="67"/>
                    <a:pt x="85" y="68"/>
                  </a:cubicBezTo>
                  <a:cubicBezTo>
                    <a:pt x="76" y="78"/>
                    <a:pt x="76" y="78"/>
                    <a:pt x="76" y="78"/>
                  </a:cubicBezTo>
                  <a:cubicBezTo>
                    <a:pt x="75" y="79"/>
                    <a:pt x="74" y="79"/>
                    <a:pt x="73" y="78"/>
                  </a:cubicBezTo>
                  <a:close/>
                </a:path>
              </a:pathLst>
            </a:custGeom>
            <a:solidFill>
              <a:srgbClr val="E2495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 name="Google Shape;723;p28"/>
            <p:cNvSpPr/>
            <p:nvPr/>
          </p:nvSpPr>
          <p:spPr>
            <a:xfrm>
              <a:off x="5483225" y="4329112"/>
              <a:ext cx="334962" cy="304800"/>
            </a:xfrm>
            <a:custGeom>
              <a:avLst/>
              <a:gdLst/>
              <a:ahLst/>
              <a:cxnLst/>
              <a:rect l="l" t="t" r="r" b="b"/>
              <a:pathLst>
                <a:path w="86" h="78" extrusionOk="0">
                  <a:moveTo>
                    <a:pt x="73" y="78"/>
                  </a:moveTo>
                  <a:cubicBezTo>
                    <a:pt x="1" y="14"/>
                    <a:pt x="1" y="14"/>
                    <a:pt x="1" y="14"/>
                  </a:cubicBezTo>
                  <a:cubicBezTo>
                    <a:pt x="0" y="13"/>
                    <a:pt x="0" y="12"/>
                    <a:pt x="1" y="11"/>
                  </a:cubicBezTo>
                  <a:cubicBezTo>
                    <a:pt x="10" y="1"/>
                    <a:pt x="10" y="1"/>
                    <a:pt x="10" y="1"/>
                  </a:cubicBezTo>
                  <a:cubicBezTo>
                    <a:pt x="11" y="0"/>
                    <a:pt x="12" y="0"/>
                    <a:pt x="13" y="1"/>
                  </a:cubicBezTo>
                  <a:cubicBezTo>
                    <a:pt x="85" y="64"/>
                    <a:pt x="85" y="64"/>
                    <a:pt x="85" y="64"/>
                  </a:cubicBezTo>
                  <a:cubicBezTo>
                    <a:pt x="86" y="65"/>
                    <a:pt x="86" y="66"/>
                    <a:pt x="85" y="67"/>
                  </a:cubicBezTo>
                  <a:cubicBezTo>
                    <a:pt x="76" y="77"/>
                    <a:pt x="76" y="77"/>
                    <a:pt x="76" y="77"/>
                  </a:cubicBezTo>
                  <a:cubicBezTo>
                    <a:pt x="75" y="78"/>
                    <a:pt x="74" y="78"/>
                    <a:pt x="73" y="78"/>
                  </a:cubicBezTo>
                  <a:close/>
                </a:path>
              </a:pathLst>
            </a:custGeom>
            <a:solidFill>
              <a:srgbClr val="FC79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724;p28"/>
            <p:cNvSpPr/>
            <p:nvPr/>
          </p:nvSpPr>
          <p:spPr>
            <a:xfrm>
              <a:off x="5737225" y="4040187"/>
              <a:ext cx="334962" cy="307975"/>
            </a:xfrm>
            <a:custGeom>
              <a:avLst/>
              <a:gdLst/>
              <a:ahLst/>
              <a:cxnLst/>
              <a:rect l="l" t="t" r="r" b="b"/>
              <a:pathLst>
                <a:path w="86" h="79" extrusionOk="0">
                  <a:moveTo>
                    <a:pt x="73" y="78"/>
                  </a:moveTo>
                  <a:cubicBezTo>
                    <a:pt x="1" y="15"/>
                    <a:pt x="1" y="15"/>
                    <a:pt x="1" y="15"/>
                  </a:cubicBezTo>
                  <a:cubicBezTo>
                    <a:pt x="0" y="14"/>
                    <a:pt x="0" y="13"/>
                    <a:pt x="1" y="12"/>
                  </a:cubicBezTo>
                  <a:cubicBezTo>
                    <a:pt x="10" y="2"/>
                    <a:pt x="10" y="2"/>
                    <a:pt x="10" y="2"/>
                  </a:cubicBezTo>
                  <a:cubicBezTo>
                    <a:pt x="11" y="1"/>
                    <a:pt x="12" y="0"/>
                    <a:pt x="13" y="1"/>
                  </a:cubicBezTo>
                  <a:cubicBezTo>
                    <a:pt x="85" y="65"/>
                    <a:pt x="85" y="65"/>
                    <a:pt x="85" y="65"/>
                  </a:cubicBezTo>
                  <a:cubicBezTo>
                    <a:pt x="86" y="65"/>
                    <a:pt x="86" y="67"/>
                    <a:pt x="85" y="68"/>
                  </a:cubicBezTo>
                  <a:cubicBezTo>
                    <a:pt x="76" y="78"/>
                    <a:pt x="76" y="78"/>
                    <a:pt x="76" y="78"/>
                  </a:cubicBezTo>
                  <a:cubicBezTo>
                    <a:pt x="75" y="79"/>
                    <a:pt x="74" y="79"/>
                    <a:pt x="73" y="78"/>
                  </a:cubicBezTo>
                  <a:close/>
                </a:path>
              </a:pathLst>
            </a:custGeom>
            <a:solidFill>
              <a:srgbClr val="FCB7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Google Shape;725;p28"/>
            <p:cNvSpPr/>
            <p:nvPr/>
          </p:nvSpPr>
          <p:spPr>
            <a:xfrm>
              <a:off x="5989637" y="3756025"/>
              <a:ext cx="334962" cy="307975"/>
            </a:xfrm>
            <a:custGeom>
              <a:avLst/>
              <a:gdLst/>
              <a:ahLst/>
              <a:cxnLst/>
              <a:rect l="l" t="t" r="r" b="b"/>
              <a:pathLst>
                <a:path w="86" h="79" extrusionOk="0">
                  <a:moveTo>
                    <a:pt x="73" y="78"/>
                  </a:moveTo>
                  <a:cubicBezTo>
                    <a:pt x="1" y="14"/>
                    <a:pt x="1" y="14"/>
                    <a:pt x="1" y="14"/>
                  </a:cubicBezTo>
                  <a:cubicBezTo>
                    <a:pt x="0" y="14"/>
                    <a:pt x="0" y="12"/>
                    <a:pt x="1" y="11"/>
                  </a:cubicBezTo>
                  <a:cubicBezTo>
                    <a:pt x="10" y="1"/>
                    <a:pt x="10" y="1"/>
                    <a:pt x="10" y="1"/>
                  </a:cubicBezTo>
                  <a:cubicBezTo>
                    <a:pt x="11" y="0"/>
                    <a:pt x="12" y="0"/>
                    <a:pt x="13" y="1"/>
                  </a:cubicBezTo>
                  <a:cubicBezTo>
                    <a:pt x="85" y="64"/>
                    <a:pt x="85" y="64"/>
                    <a:pt x="85" y="64"/>
                  </a:cubicBezTo>
                  <a:cubicBezTo>
                    <a:pt x="86" y="65"/>
                    <a:pt x="86" y="66"/>
                    <a:pt x="85" y="67"/>
                  </a:cubicBezTo>
                  <a:cubicBezTo>
                    <a:pt x="76" y="77"/>
                    <a:pt x="76" y="77"/>
                    <a:pt x="76" y="77"/>
                  </a:cubicBezTo>
                  <a:cubicBezTo>
                    <a:pt x="75" y="78"/>
                    <a:pt x="74" y="79"/>
                    <a:pt x="73" y="78"/>
                  </a:cubicBez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726;p28"/>
            <p:cNvSpPr/>
            <p:nvPr/>
          </p:nvSpPr>
          <p:spPr>
            <a:xfrm>
              <a:off x="6243637" y="3470275"/>
              <a:ext cx="334962" cy="304800"/>
            </a:xfrm>
            <a:custGeom>
              <a:avLst/>
              <a:gdLst/>
              <a:ahLst/>
              <a:cxnLst/>
              <a:rect l="l" t="t" r="r" b="b"/>
              <a:pathLst>
                <a:path w="86" h="78" extrusionOk="0">
                  <a:moveTo>
                    <a:pt x="73" y="77"/>
                  </a:moveTo>
                  <a:cubicBezTo>
                    <a:pt x="1" y="14"/>
                    <a:pt x="1" y="14"/>
                    <a:pt x="1" y="14"/>
                  </a:cubicBezTo>
                  <a:cubicBezTo>
                    <a:pt x="0" y="13"/>
                    <a:pt x="0" y="12"/>
                    <a:pt x="1" y="11"/>
                  </a:cubicBezTo>
                  <a:cubicBezTo>
                    <a:pt x="10" y="1"/>
                    <a:pt x="10" y="1"/>
                    <a:pt x="10" y="1"/>
                  </a:cubicBezTo>
                  <a:cubicBezTo>
                    <a:pt x="11" y="0"/>
                    <a:pt x="12" y="0"/>
                    <a:pt x="13" y="0"/>
                  </a:cubicBezTo>
                  <a:cubicBezTo>
                    <a:pt x="85" y="64"/>
                    <a:pt x="85" y="64"/>
                    <a:pt x="85" y="64"/>
                  </a:cubicBezTo>
                  <a:cubicBezTo>
                    <a:pt x="86" y="65"/>
                    <a:pt x="86" y="66"/>
                    <a:pt x="85" y="67"/>
                  </a:cubicBezTo>
                  <a:cubicBezTo>
                    <a:pt x="76" y="77"/>
                    <a:pt x="76" y="77"/>
                    <a:pt x="76" y="77"/>
                  </a:cubicBezTo>
                  <a:cubicBezTo>
                    <a:pt x="75" y="78"/>
                    <a:pt x="74" y="78"/>
                    <a:pt x="73" y="77"/>
                  </a:cubicBez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Google Shape;727;p28"/>
            <p:cNvSpPr/>
            <p:nvPr/>
          </p:nvSpPr>
          <p:spPr>
            <a:xfrm>
              <a:off x="6496050" y="3181350"/>
              <a:ext cx="336550" cy="307975"/>
            </a:xfrm>
            <a:custGeom>
              <a:avLst/>
              <a:gdLst/>
              <a:ahLst/>
              <a:cxnLst/>
              <a:rect l="l" t="t" r="r" b="b"/>
              <a:pathLst>
                <a:path w="86" h="79" extrusionOk="0">
                  <a:moveTo>
                    <a:pt x="73" y="78"/>
                  </a:moveTo>
                  <a:cubicBezTo>
                    <a:pt x="1" y="14"/>
                    <a:pt x="1" y="14"/>
                    <a:pt x="1" y="14"/>
                  </a:cubicBezTo>
                  <a:cubicBezTo>
                    <a:pt x="0" y="14"/>
                    <a:pt x="0" y="12"/>
                    <a:pt x="1" y="11"/>
                  </a:cubicBezTo>
                  <a:cubicBezTo>
                    <a:pt x="10" y="1"/>
                    <a:pt x="10" y="1"/>
                    <a:pt x="10" y="1"/>
                  </a:cubicBezTo>
                  <a:cubicBezTo>
                    <a:pt x="11" y="0"/>
                    <a:pt x="12" y="0"/>
                    <a:pt x="13" y="1"/>
                  </a:cubicBezTo>
                  <a:cubicBezTo>
                    <a:pt x="85" y="64"/>
                    <a:pt x="85" y="64"/>
                    <a:pt x="85" y="64"/>
                  </a:cubicBezTo>
                  <a:cubicBezTo>
                    <a:pt x="86" y="65"/>
                    <a:pt x="86" y="67"/>
                    <a:pt x="85" y="68"/>
                  </a:cubicBezTo>
                  <a:cubicBezTo>
                    <a:pt x="76" y="77"/>
                    <a:pt x="76" y="77"/>
                    <a:pt x="76" y="77"/>
                  </a:cubicBezTo>
                  <a:cubicBezTo>
                    <a:pt x="75" y="78"/>
                    <a:pt x="74" y="79"/>
                    <a:pt x="73" y="78"/>
                  </a:cubicBezTo>
                  <a:close/>
                </a:path>
              </a:pathLst>
            </a:custGeom>
            <a:solidFill>
              <a:srgbClr val="2DC9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 name="Google Shape;728;p28"/>
            <p:cNvSpPr/>
            <p:nvPr/>
          </p:nvSpPr>
          <p:spPr>
            <a:xfrm>
              <a:off x="6746875" y="2892425"/>
              <a:ext cx="338137" cy="312737"/>
            </a:xfrm>
            <a:custGeom>
              <a:avLst/>
              <a:gdLst/>
              <a:ahLst/>
              <a:cxnLst/>
              <a:rect l="l" t="t" r="r" b="b"/>
              <a:pathLst>
                <a:path w="213" h="197" extrusionOk="0">
                  <a:moveTo>
                    <a:pt x="184" y="197"/>
                  </a:moveTo>
                  <a:lnTo>
                    <a:pt x="0" y="35"/>
                  </a:lnTo>
                  <a:lnTo>
                    <a:pt x="29" y="0"/>
                  </a:lnTo>
                  <a:lnTo>
                    <a:pt x="213" y="163"/>
                  </a:lnTo>
                  <a:lnTo>
                    <a:pt x="184" y="197"/>
                  </a:lnTo>
                  <a:close/>
                </a:path>
              </a:pathLst>
            </a:custGeom>
            <a:solidFill>
              <a:srgbClr val="64DAA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 name="Google Shape;729;p28"/>
            <p:cNvSpPr/>
            <p:nvPr/>
          </p:nvSpPr>
          <p:spPr>
            <a:xfrm>
              <a:off x="4505325" y="2401887"/>
              <a:ext cx="2973387" cy="3182937"/>
            </a:xfrm>
            <a:custGeom>
              <a:avLst/>
              <a:gdLst/>
              <a:ahLst/>
              <a:cxnLst/>
              <a:rect l="l" t="t" r="r" b="b"/>
              <a:pathLst>
                <a:path w="763" h="816" extrusionOk="0">
                  <a:moveTo>
                    <a:pt x="162" y="816"/>
                  </a:moveTo>
                  <a:cubicBezTo>
                    <a:pt x="150" y="816"/>
                    <a:pt x="138" y="811"/>
                    <a:pt x="128" y="803"/>
                  </a:cubicBezTo>
                  <a:cubicBezTo>
                    <a:pt x="128" y="803"/>
                    <a:pt x="128" y="803"/>
                    <a:pt x="128" y="803"/>
                  </a:cubicBezTo>
                  <a:cubicBezTo>
                    <a:pt x="24" y="711"/>
                    <a:pt x="24" y="711"/>
                    <a:pt x="24" y="711"/>
                  </a:cubicBezTo>
                  <a:cubicBezTo>
                    <a:pt x="2" y="692"/>
                    <a:pt x="0" y="659"/>
                    <a:pt x="19" y="637"/>
                  </a:cubicBezTo>
                  <a:cubicBezTo>
                    <a:pt x="567" y="18"/>
                    <a:pt x="567" y="18"/>
                    <a:pt x="567" y="18"/>
                  </a:cubicBezTo>
                  <a:cubicBezTo>
                    <a:pt x="577" y="8"/>
                    <a:pt x="589" y="1"/>
                    <a:pt x="603" y="1"/>
                  </a:cubicBezTo>
                  <a:cubicBezTo>
                    <a:pt x="617" y="0"/>
                    <a:pt x="630" y="4"/>
                    <a:pt x="641" y="14"/>
                  </a:cubicBezTo>
                  <a:cubicBezTo>
                    <a:pt x="745" y="106"/>
                    <a:pt x="745" y="106"/>
                    <a:pt x="745" y="106"/>
                  </a:cubicBezTo>
                  <a:cubicBezTo>
                    <a:pt x="755" y="115"/>
                    <a:pt x="761" y="127"/>
                    <a:pt x="762" y="141"/>
                  </a:cubicBezTo>
                  <a:cubicBezTo>
                    <a:pt x="763" y="155"/>
                    <a:pt x="758" y="168"/>
                    <a:pt x="749" y="179"/>
                  </a:cubicBezTo>
                  <a:cubicBezTo>
                    <a:pt x="201" y="798"/>
                    <a:pt x="201" y="798"/>
                    <a:pt x="201" y="798"/>
                  </a:cubicBezTo>
                  <a:cubicBezTo>
                    <a:pt x="191" y="810"/>
                    <a:pt x="177" y="816"/>
                    <a:pt x="162" y="816"/>
                  </a:cubicBezTo>
                  <a:close/>
                  <a:moveTo>
                    <a:pt x="154" y="774"/>
                  </a:moveTo>
                  <a:cubicBezTo>
                    <a:pt x="159" y="779"/>
                    <a:pt x="167" y="778"/>
                    <a:pt x="172" y="773"/>
                  </a:cubicBezTo>
                  <a:cubicBezTo>
                    <a:pt x="720" y="153"/>
                    <a:pt x="720" y="153"/>
                    <a:pt x="720" y="153"/>
                  </a:cubicBezTo>
                  <a:cubicBezTo>
                    <a:pt x="722" y="151"/>
                    <a:pt x="724" y="147"/>
                    <a:pt x="723" y="144"/>
                  </a:cubicBezTo>
                  <a:cubicBezTo>
                    <a:pt x="723" y="140"/>
                    <a:pt x="722" y="137"/>
                    <a:pt x="719" y="135"/>
                  </a:cubicBezTo>
                  <a:cubicBezTo>
                    <a:pt x="615" y="42"/>
                    <a:pt x="615" y="42"/>
                    <a:pt x="615" y="42"/>
                  </a:cubicBezTo>
                  <a:cubicBezTo>
                    <a:pt x="612" y="40"/>
                    <a:pt x="609" y="39"/>
                    <a:pt x="605" y="39"/>
                  </a:cubicBezTo>
                  <a:cubicBezTo>
                    <a:pt x="602" y="39"/>
                    <a:pt x="599" y="41"/>
                    <a:pt x="596" y="44"/>
                  </a:cubicBezTo>
                  <a:cubicBezTo>
                    <a:pt x="48" y="663"/>
                    <a:pt x="48" y="663"/>
                    <a:pt x="48" y="663"/>
                  </a:cubicBezTo>
                  <a:cubicBezTo>
                    <a:pt x="44" y="669"/>
                    <a:pt x="44" y="677"/>
                    <a:pt x="50" y="682"/>
                  </a:cubicBezTo>
                  <a:lnTo>
                    <a:pt x="154" y="774"/>
                  </a:lnTo>
                  <a:close/>
                </a:path>
              </a:pathLst>
            </a:custGeom>
            <a:solidFill>
              <a:srgbClr val="3838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0" name="Google Shape;1818;p63"/>
          <p:cNvSpPr txBox="1"/>
          <p:nvPr/>
        </p:nvSpPr>
        <p:spPr>
          <a:xfrm>
            <a:off x="152968" y="678092"/>
            <a:ext cx="3338804" cy="6043550"/>
          </a:xfrm>
          <a:prstGeom prst="rect">
            <a:avLst/>
          </a:prstGeom>
          <a:noFill/>
          <a:ln>
            <a:solidFill>
              <a:schemeClr val="accent2">
                <a:lumMod val="50000"/>
              </a:schemeClr>
            </a:solidFill>
          </a:ln>
        </p:spPr>
        <p:txBody>
          <a:bodyPr spcFirstLastPara="1" wrap="square" lIns="91425" tIns="45700" rIns="91425" bIns="45700" anchor="t" anchorCtr="0">
            <a:noAutofit/>
          </a:bodyPr>
          <a:lstStyle/>
          <a:p>
            <a:pPr marL="285750" lvl="1" indent="-285750">
              <a:buFont typeface="Arial"/>
              <a:buChar char="•"/>
            </a:pPr>
            <a:r>
              <a:rPr lang="en-US" sz="2200" dirty="0">
                <a:solidFill>
                  <a:schemeClr val="bg1"/>
                </a:solidFill>
                <a:latin typeface="Century Gothic"/>
                <a:cs typeface="Century Gothic"/>
              </a:rPr>
              <a:t>Has the dose-form</a:t>
            </a:r>
          </a:p>
          <a:p>
            <a:pPr marL="742950" lvl="3" indent="-285750">
              <a:buFont typeface="Courier New"/>
              <a:buChar char="o"/>
            </a:pPr>
            <a:r>
              <a:rPr lang="en-US" i="1" dirty="0">
                <a:solidFill>
                  <a:schemeClr val="bg1"/>
                </a:solidFill>
                <a:latin typeface="Century Gothic"/>
                <a:cs typeface="Century Gothic"/>
              </a:rPr>
              <a:t>The right test item?</a:t>
            </a:r>
          </a:p>
          <a:p>
            <a:pPr marL="742950" lvl="3" indent="-285750">
              <a:buFont typeface="Courier New"/>
              <a:buChar char="o"/>
            </a:pPr>
            <a:r>
              <a:rPr lang="en-US" i="1" dirty="0">
                <a:solidFill>
                  <a:schemeClr val="bg1"/>
                </a:solidFill>
                <a:latin typeface="Century Gothic"/>
                <a:cs typeface="Century Gothic"/>
              </a:rPr>
              <a:t>The right concentration?</a:t>
            </a:r>
          </a:p>
          <a:p>
            <a:pPr marL="742950" lvl="3" indent="-285750">
              <a:buFont typeface="Courier New"/>
              <a:buChar char="o"/>
            </a:pPr>
            <a:r>
              <a:rPr lang="en-US" i="1" dirty="0">
                <a:solidFill>
                  <a:schemeClr val="bg1"/>
                </a:solidFill>
                <a:latin typeface="Century Gothic"/>
                <a:cs typeface="Century Gothic"/>
              </a:rPr>
              <a:t>Always been prepared in the same way?</a:t>
            </a:r>
          </a:p>
          <a:p>
            <a:pPr marL="457200" lvl="3"/>
            <a:endParaRPr lang="en-US" sz="2000" dirty="0">
              <a:solidFill>
                <a:schemeClr val="bg1"/>
              </a:solidFill>
              <a:latin typeface="Century Gothic"/>
              <a:cs typeface="Century Gothic"/>
            </a:endParaRPr>
          </a:p>
          <a:p>
            <a:pPr marL="285750" lvl="1" indent="-285750">
              <a:buFont typeface="Arial"/>
              <a:buChar char="•"/>
            </a:pPr>
            <a:r>
              <a:rPr lang="en-US" sz="2200" dirty="0">
                <a:solidFill>
                  <a:schemeClr val="bg1"/>
                </a:solidFill>
                <a:latin typeface="Century Gothic"/>
                <a:cs typeface="Century Gothic"/>
              </a:rPr>
              <a:t>Have you got traceability procedures for</a:t>
            </a:r>
          </a:p>
          <a:p>
            <a:pPr marL="742950" lvl="3" indent="-285750">
              <a:buFont typeface="Courier New"/>
              <a:buChar char="o"/>
            </a:pPr>
            <a:r>
              <a:rPr lang="en-US" i="1" dirty="0">
                <a:solidFill>
                  <a:schemeClr val="bg1"/>
                </a:solidFill>
                <a:latin typeface="Century Gothic"/>
                <a:cs typeface="Century Gothic"/>
              </a:rPr>
              <a:t>Receipt?</a:t>
            </a:r>
          </a:p>
          <a:p>
            <a:pPr marL="742950" lvl="3" indent="-285750">
              <a:buFont typeface="Courier New"/>
              <a:buChar char="o"/>
            </a:pPr>
            <a:r>
              <a:rPr lang="en-US" i="1" dirty="0">
                <a:solidFill>
                  <a:schemeClr val="bg1"/>
                </a:solidFill>
                <a:latin typeface="Century Gothic"/>
                <a:cs typeface="Century Gothic"/>
              </a:rPr>
              <a:t>Storage?</a:t>
            </a:r>
          </a:p>
          <a:p>
            <a:pPr marL="742950" lvl="3" indent="-285750">
              <a:buFont typeface="Courier New"/>
              <a:buChar char="o"/>
            </a:pPr>
            <a:r>
              <a:rPr lang="en-US" i="1" dirty="0">
                <a:solidFill>
                  <a:schemeClr val="bg1"/>
                </a:solidFill>
                <a:latin typeface="Century Gothic"/>
                <a:cs typeface="Century Gothic"/>
              </a:rPr>
              <a:t>Preparation?</a:t>
            </a:r>
          </a:p>
          <a:p>
            <a:pPr marL="742950" lvl="3" indent="-285750">
              <a:buFont typeface="Courier New"/>
              <a:buChar char="o"/>
            </a:pPr>
            <a:r>
              <a:rPr lang="en-US" i="1" dirty="0">
                <a:solidFill>
                  <a:schemeClr val="bg1"/>
                </a:solidFill>
                <a:latin typeface="Century Gothic"/>
                <a:cs typeface="Century Gothic"/>
              </a:rPr>
              <a:t>Delivery to point of use?</a:t>
            </a:r>
          </a:p>
          <a:p>
            <a:pPr marL="742950" lvl="3" indent="-285750">
              <a:buFont typeface="Courier New"/>
              <a:buChar char="o"/>
            </a:pPr>
            <a:r>
              <a:rPr lang="en-US" i="1" dirty="0">
                <a:solidFill>
                  <a:schemeClr val="bg1"/>
                </a:solidFill>
                <a:latin typeface="Century Gothic"/>
                <a:cs typeface="Century Gothic"/>
              </a:rPr>
              <a:t>Disposal?</a:t>
            </a:r>
            <a:endParaRPr lang="en-US" sz="2000" i="1" dirty="0">
              <a:solidFill>
                <a:schemeClr val="bg1"/>
              </a:solidFill>
              <a:latin typeface="Century Gothic"/>
              <a:cs typeface="Century Gothic"/>
            </a:endParaRPr>
          </a:p>
        </p:txBody>
      </p:sp>
      <p:sp>
        <p:nvSpPr>
          <p:cNvPr id="21" name="Rounded Rectangle 20"/>
          <p:cNvSpPr/>
          <p:nvPr/>
        </p:nvSpPr>
        <p:spPr>
          <a:xfrm>
            <a:off x="139456" y="293536"/>
            <a:ext cx="2739008" cy="381418"/>
          </a:xfrm>
          <a:prstGeom prst="roundRect">
            <a:avLst/>
          </a:prstGeom>
          <a:solidFill>
            <a:srgbClr val="065280"/>
          </a:solidFill>
          <a:ln>
            <a:noFill/>
          </a:ln>
        </p:spPr>
        <p:txBody>
          <a:bodyPr spcFirstLastPara="1" wrap="square" lIns="91425" tIns="45700" rIns="91425" bIns="45700" anchor="t" anchorCtr="0">
            <a:noAutofit/>
          </a:bodyPr>
          <a:lstStyle/>
          <a:p>
            <a:pPr algn="ctr"/>
            <a:r>
              <a:rPr lang="en-US" sz="2400" b="1" dirty="0">
                <a:latin typeface="Palatino"/>
                <a:ea typeface="Calibri"/>
                <a:cs typeface="Palatino"/>
              </a:rPr>
              <a:t>FORMULATION</a:t>
            </a:r>
          </a:p>
        </p:txBody>
      </p:sp>
      <p:sp>
        <p:nvSpPr>
          <p:cNvPr id="22" name="Google Shape;1818;p63"/>
          <p:cNvSpPr txBox="1"/>
          <p:nvPr/>
        </p:nvSpPr>
        <p:spPr>
          <a:xfrm>
            <a:off x="5721944" y="674954"/>
            <a:ext cx="3338804" cy="6043550"/>
          </a:xfrm>
          <a:prstGeom prst="rect">
            <a:avLst/>
          </a:prstGeom>
          <a:noFill/>
          <a:ln>
            <a:solidFill>
              <a:srgbClr val="4BD37F"/>
            </a:solidFill>
          </a:ln>
        </p:spPr>
        <p:txBody>
          <a:bodyPr spcFirstLastPara="1" wrap="square" lIns="91425" tIns="45700" rIns="91425" bIns="45700" anchor="t" anchorCtr="0">
            <a:noAutofit/>
          </a:bodyPr>
          <a:lstStyle/>
          <a:p>
            <a:pPr marL="285750" lvl="1" indent="-285750">
              <a:buFont typeface="Arial"/>
              <a:buChar char="•"/>
            </a:pPr>
            <a:r>
              <a:rPr lang="en-US" sz="2200" dirty="0">
                <a:solidFill>
                  <a:schemeClr val="bg1"/>
                </a:solidFill>
                <a:latin typeface="Century Gothic"/>
                <a:cs typeface="Century Gothic"/>
              </a:rPr>
              <a:t>Identity, activity and bioavailability of test items</a:t>
            </a:r>
          </a:p>
          <a:p>
            <a:pPr marL="285750" lvl="1" indent="-285750">
              <a:buFont typeface="Arial"/>
              <a:buChar char="•"/>
            </a:pPr>
            <a:r>
              <a:rPr lang="en-US" sz="2200" dirty="0">
                <a:solidFill>
                  <a:schemeClr val="bg1"/>
                </a:solidFill>
                <a:latin typeface="Century Gothic"/>
                <a:cs typeface="Century Gothic"/>
              </a:rPr>
              <a:t>Quality of test item and dose formulation</a:t>
            </a:r>
          </a:p>
          <a:p>
            <a:pPr marL="285750" lvl="1" indent="-285750">
              <a:buFont typeface="Arial"/>
              <a:buChar char="•"/>
            </a:pPr>
            <a:r>
              <a:rPr lang="en-US" sz="2200" dirty="0">
                <a:solidFill>
                  <a:schemeClr val="bg1"/>
                </a:solidFill>
                <a:latin typeface="Century Gothic"/>
                <a:cs typeface="Century Gothic"/>
              </a:rPr>
              <a:t>Constant nature and no degradation over time</a:t>
            </a:r>
          </a:p>
          <a:p>
            <a:pPr marL="285750" lvl="1" indent="-285750">
              <a:buFont typeface="Arial"/>
              <a:buChar char="•"/>
            </a:pPr>
            <a:r>
              <a:rPr lang="en-US" sz="2200" dirty="0">
                <a:solidFill>
                  <a:schemeClr val="bg1"/>
                </a:solidFill>
                <a:latin typeface="Century Gothic"/>
                <a:cs typeface="Century Gothic"/>
              </a:rPr>
              <a:t>The study director should have this information ASAP</a:t>
            </a:r>
          </a:p>
          <a:p>
            <a:pPr marL="285750" lvl="1" indent="-285750">
              <a:buFont typeface="Arial"/>
              <a:buChar char="•"/>
            </a:pPr>
            <a:r>
              <a:rPr lang="en-US" sz="2200" dirty="0">
                <a:solidFill>
                  <a:schemeClr val="bg1"/>
                </a:solidFill>
                <a:latin typeface="Century Gothic"/>
                <a:cs typeface="Century Gothic"/>
              </a:rPr>
              <a:t>The data from analyses must be reliable, hence should be generated under GLP conditions</a:t>
            </a:r>
          </a:p>
        </p:txBody>
      </p:sp>
      <p:sp>
        <p:nvSpPr>
          <p:cNvPr id="23" name="Rounded Rectangle 22"/>
          <p:cNvSpPr/>
          <p:nvPr/>
        </p:nvSpPr>
        <p:spPr>
          <a:xfrm>
            <a:off x="5735456" y="292830"/>
            <a:ext cx="2739008" cy="381418"/>
          </a:xfrm>
          <a:prstGeom prst="roundRect">
            <a:avLst/>
          </a:prstGeom>
          <a:solidFill>
            <a:srgbClr val="4BD37F"/>
          </a:solidFill>
          <a:ln>
            <a:solidFill>
              <a:srgbClr val="4BD37F"/>
            </a:solidFill>
          </a:ln>
        </p:spPr>
        <p:txBody>
          <a:bodyPr spcFirstLastPara="1" wrap="square" lIns="91425" tIns="45700" rIns="91425" bIns="45700" anchor="t" anchorCtr="0">
            <a:noAutofit/>
          </a:bodyPr>
          <a:lstStyle/>
          <a:p>
            <a:pPr algn="ctr"/>
            <a:r>
              <a:rPr lang="en-US" sz="2400" b="1" dirty="0">
                <a:solidFill>
                  <a:schemeClr val="tx1"/>
                </a:solidFill>
                <a:latin typeface="Palatino"/>
                <a:ea typeface="Calibri"/>
                <a:cs typeface="Palatino"/>
              </a:rPr>
              <a:t>ANALYSIS</a:t>
            </a:r>
            <a:endParaRPr lang="en-US" sz="2000" b="1" dirty="0">
              <a:solidFill>
                <a:schemeClr val="tx1"/>
              </a:solidFill>
              <a:latin typeface="Palatino"/>
              <a:ea typeface="Calibri"/>
              <a:cs typeface="Palatino"/>
            </a:endParaRPr>
          </a:p>
        </p:txBody>
      </p:sp>
    </p:spTree>
    <p:extLst>
      <p:ext uri="{BB962C8B-B14F-4D97-AF65-F5344CB8AC3E}">
        <p14:creationId xmlns:p14="http://schemas.microsoft.com/office/powerpoint/2010/main" val="169617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30000"/>
              </a:lnSpc>
            </a:pPr>
            <a:r>
              <a:rPr lang="en-US" dirty="0"/>
              <a:t>Animals, Bacteria, Cells, Organs, Plants</a:t>
            </a:r>
          </a:p>
          <a:p>
            <a:pPr>
              <a:lnSpc>
                <a:spcPct val="130000"/>
              </a:lnSpc>
            </a:pPr>
            <a:r>
              <a:rPr lang="en-US" dirty="0"/>
              <a:t>GLP compliance</a:t>
            </a:r>
          </a:p>
          <a:p>
            <a:pPr>
              <a:lnSpc>
                <a:spcPct val="130000"/>
              </a:lnSpc>
            </a:pPr>
            <a:r>
              <a:rPr lang="en-US" dirty="0"/>
              <a:t>Compliance with animal welfare legislation (for animal test system)</a:t>
            </a:r>
          </a:p>
        </p:txBody>
      </p:sp>
      <p:sp>
        <p:nvSpPr>
          <p:cNvPr id="3" name="Title 2"/>
          <p:cNvSpPr>
            <a:spLocks noGrp="1"/>
          </p:cNvSpPr>
          <p:nvPr>
            <p:ph type="title"/>
          </p:nvPr>
        </p:nvSpPr>
        <p:spPr/>
        <p:txBody>
          <a:bodyPr/>
          <a:lstStyle/>
          <a:p>
            <a:r>
              <a:rPr lang="en-US" dirty="0"/>
              <a:t>2B. Test System</a:t>
            </a:r>
          </a:p>
        </p:txBody>
      </p:sp>
    </p:spTree>
    <p:extLst>
      <p:ext uri="{BB962C8B-B14F-4D97-AF65-F5344CB8AC3E}">
        <p14:creationId xmlns:p14="http://schemas.microsoft.com/office/powerpoint/2010/main" val="60997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54805"/>
            <a:ext cx="7637786" cy="6108661"/>
          </a:xfrm>
        </p:spPr>
        <p:txBody>
          <a:bodyPr/>
          <a:lstStyle/>
          <a:p>
            <a:r>
              <a:rPr lang="en-US" b="1" u="sng" dirty="0"/>
              <a:t>ANIMALS</a:t>
            </a:r>
          </a:p>
          <a:p>
            <a:pPr lvl="1"/>
            <a:r>
              <a:rPr lang="en-US" dirty="0"/>
              <a:t>Scientist must match quantity and quality of animals to research requirements</a:t>
            </a:r>
          </a:p>
          <a:p>
            <a:pPr lvl="1"/>
            <a:r>
              <a:rPr lang="en-US" dirty="0"/>
              <a:t>Study Director defines</a:t>
            </a:r>
          </a:p>
          <a:p>
            <a:pPr lvl="2"/>
            <a:r>
              <a:rPr lang="en-US" dirty="0"/>
              <a:t>Phenotype / genotype</a:t>
            </a:r>
          </a:p>
          <a:p>
            <a:pPr lvl="2"/>
            <a:r>
              <a:rPr lang="en-US" dirty="0"/>
              <a:t>Sex, age</a:t>
            </a:r>
          </a:p>
          <a:p>
            <a:pPr lvl="2"/>
            <a:r>
              <a:rPr lang="en-US" dirty="0"/>
              <a:t>Supplier</a:t>
            </a:r>
          </a:p>
          <a:p>
            <a:pPr lvl="2"/>
            <a:r>
              <a:rPr lang="en-US" dirty="0"/>
              <a:t>Number</a:t>
            </a:r>
          </a:p>
          <a:p>
            <a:pPr lvl="1"/>
            <a:r>
              <a:rPr lang="en-US" dirty="0"/>
              <a:t>Reason for selecting the test system should be mentioned in Study Plan</a:t>
            </a:r>
          </a:p>
          <a:p>
            <a:pPr lvl="1"/>
            <a:r>
              <a:rPr lang="en-US" dirty="0"/>
              <a:t>Selection may be based on</a:t>
            </a:r>
          </a:p>
          <a:p>
            <a:pPr lvl="2"/>
            <a:r>
              <a:rPr lang="en-US" dirty="0"/>
              <a:t>Species / strain</a:t>
            </a:r>
          </a:p>
          <a:p>
            <a:pPr lvl="2"/>
            <a:r>
              <a:rPr lang="en-US" dirty="0"/>
              <a:t>Health status</a:t>
            </a:r>
          </a:p>
          <a:p>
            <a:pPr lvl="2"/>
            <a:r>
              <a:rPr lang="en-US" dirty="0"/>
              <a:t>Background data</a:t>
            </a:r>
          </a:p>
        </p:txBody>
      </p:sp>
    </p:spTree>
    <p:extLst>
      <p:ext uri="{BB962C8B-B14F-4D97-AF65-F5344CB8AC3E}">
        <p14:creationId xmlns:p14="http://schemas.microsoft.com/office/powerpoint/2010/main" val="74844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097" y="1861596"/>
            <a:ext cx="8334355" cy="2313619"/>
            <a:chOff x="1054359" y="2035850"/>
            <a:chExt cx="8334355" cy="2313619"/>
          </a:xfrm>
        </p:grpSpPr>
        <p:sp>
          <p:nvSpPr>
            <p:cNvPr id="3" name="Freeform 6"/>
            <p:cNvSpPr>
              <a:spLocks/>
            </p:cNvSpPr>
            <p:nvPr/>
          </p:nvSpPr>
          <p:spPr bwMode="auto">
            <a:xfrm>
              <a:off x="1054359" y="3196403"/>
              <a:ext cx="2304635" cy="1153066"/>
            </a:xfrm>
            <a:custGeom>
              <a:avLst/>
              <a:gdLst>
                <a:gd name="T0" fmla="*/ 632 w 746"/>
                <a:gd name="T1" fmla="*/ 0 h 372"/>
                <a:gd name="T2" fmla="*/ 373 w 746"/>
                <a:gd name="T3" fmla="*/ 258 h 372"/>
                <a:gd name="T4" fmla="*/ 114 w 746"/>
                <a:gd name="T5" fmla="*/ 0 h 372"/>
                <a:gd name="T6" fmla="*/ 0 w 746"/>
                <a:gd name="T7" fmla="*/ 0 h 372"/>
                <a:gd name="T8" fmla="*/ 373 w 746"/>
                <a:gd name="T9" fmla="*/ 372 h 372"/>
                <a:gd name="T10" fmla="*/ 746 w 746"/>
                <a:gd name="T11" fmla="*/ 0 h 372"/>
                <a:gd name="T12" fmla="*/ 632 w 7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632" y="0"/>
                  </a:moveTo>
                  <a:cubicBezTo>
                    <a:pt x="631" y="142"/>
                    <a:pt x="515" y="258"/>
                    <a:pt x="373" y="258"/>
                  </a:cubicBezTo>
                  <a:cubicBezTo>
                    <a:pt x="231" y="258"/>
                    <a:pt x="115" y="142"/>
                    <a:pt x="114" y="0"/>
                  </a:cubicBezTo>
                  <a:cubicBezTo>
                    <a:pt x="0" y="0"/>
                    <a:pt x="0" y="0"/>
                    <a:pt x="0" y="0"/>
                  </a:cubicBezTo>
                  <a:cubicBezTo>
                    <a:pt x="1" y="206"/>
                    <a:pt x="167" y="372"/>
                    <a:pt x="373" y="372"/>
                  </a:cubicBezTo>
                  <a:cubicBezTo>
                    <a:pt x="579" y="372"/>
                    <a:pt x="745" y="206"/>
                    <a:pt x="746" y="0"/>
                  </a:cubicBezTo>
                  <a:lnTo>
                    <a:pt x="632" y="0"/>
                  </a:lnTo>
                  <a:close/>
                </a:path>
              </a:pathLst>
            </a:custGeom>
            <a:solidFill>
              <a:schemeClr val="accent5">
                <a:lumMod val="40000"/>
                <a:lumOff val="60000"/>
              </a:schemeClr>
            </a:solidFill>
            <a:ln>
              <a:noFill/>
            </a:ln>
            <a:effectLst>
              <a:outerShdw blurRad="50800" dist="38100" dir="5400000" algn="t"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4" name="Freeform 7"/>
            <p:cNvSpPr>
              <a:spLocks/>
            </p:cNvSpPr>
            <p:nvPr/>
          </p:nvSpPr>
          <p:spPr bwMode="auto">
            <a:xfrm>
              <a:off x="3007084" y="2035850"/>
              <a:ext cx="2306132" cy="1153066"/>
            </a:xfrm>
            <a:custGeom>
              <a:avLst/>
              <a:gdLst>
                <a:gd name="T0" fmla="*/ 114 w 746"/>
                <a:gd name="T1" fmla="*/ 372 h 372"/>
                <a:gd name="T2" fmla="*/ 373 w 746"/>
                <a:gd name="T3" fmla="*/ 114 h 372"/>
                <a:gd name="T4" fmla="*/ 631 w 746"/>
                <a:gd name="T5" fmla="*/ 372 h 372"/>
                <a:gd name="T6" fmla="*/ 746 w 746"/>
                <a:gd name="T7" fmla="*/ 372 h 372"/>
                <a:gd name="T8" fmla="*/ 373 w 746"/>
                <a:gd name="T9" fmla="*/ 0 h 372"/>
                <a:gd name="T10" fmla="*/ 0 w 746"/>
                <a:gd name="T11" fmla="*/ 372 h 372"/>
                <a:gd name="T12" fmla="*/ 114 w 74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114" y="372"/>
                  </a:moveTo>
                  <a:cubicBezTo>
                    <a:pt x="115" y="230"/>
                    <a:pt x="230" y="114"/>
                    <a:pt x="373" y="114"/>
                  </a:cubicBezTo>
                  <a:cubicBezTo>
                    <a:pt x="515" y="114"/>
                    <a:pt x="631" y="230"/>
                    <a:pt x="631" y="372"/>
                  </a:cubicBezTo>
                  <a:cubicBezTo>
                    <a:pt x="746" y="372"/>
                    <a:pt x="746" y="372"/>
                    <a:pt x="746" y="372"/>
                  </a:cubicBezTo>
                  <a:cubicBezTo>
                    <a:pt x="745" y="166"/>
                    <a:pt x="578" y="0"/>
                    <a:pt x="373" y="0"/>
                  </a:cubicBezTo>
                  <a:cubicBezTo>
                    <a:pt x="167" y="0"/>
                    <a:pt x="0" y="166"/>
                    <a:pt x="0" y="372"/>
                  </a:cubicBezTo>
                  <a:lnTo>
                    <a:pt x="114" y="372"/>
                  </a:lnTo>
                  <a:close/>
                </a:path>
              </a:pathLst>
            </a:custGeom>
            <a:solidFill>
              <a:schemeClr val="accent5">
                <a:lumMod val="40000"/>
                <a:lumOff val="60000"/>
              </a:schemeClr>
            </a:solidFill>
            <a:ln>
              <a:noFill/>
            </a:ln>
            <a:effectLst>
              <a:outerShdw blurRad="50800" dist="38100" dir="5400000" algn="t"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5" name="Freeform 10"/>
            <p:cNvSpPr>
              <a:spLocks/>
            </p:cNvSpPr>
            <p:nvPr/>
          </p:nvSpPr>
          <p:spPr bwMode="auto">
            <a:xfrm>
              <a:off x="4950824" y="3196403"/>
              <a:ext cx="2306132" cy="1153066"/>
            </a:xfrm>
            <a:custGeom>
              <a:avLst/>
              <a:gdLst>
                <a:gd name="T0" fmla="*/ 632 w 746"/>
                <a:gd name="T1" fmla="*/ 0 h 372"/>
                <a:gd name="T2" fmla="*/ 373 w 746"/>
                <a:gd name="T3" fmla="*/ 258 h 372"/>
                <a:gd name="T4" fmla="*/ 114 w 746"/>
                <a:gd name="T5" fmla="*/ 0 h 372"/>
                <a:gd name="T6" fmla="*/ 0 w 746"/>
                <a:gd name="T7" fmla="*/ 0 h 372"/>
                <a:gd name="T8" fmla="*/ 373 w 746"/>
                <a:gd name="T9" fmla="*/ 372 h 372"/>
                <a:gd name="T10" fmla="*/ 746 w 746"/>
                <a:gd name="T11" fmla="*/ 0 h 372"/>
                <a:gd name="T12" fmla="*/ 632 w 7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632" y="0"/>
                  </a:moveTo>
                  <a:cubicBezTo>
                    <a:pt x="631" y="142"/>
                    <a:pt x="515" y="258"/>
                    <a:pt x="373" y="258"/>
                  </a:cubicBezTo>
                  <a:cubicBezTo>
                    <a:pt x="231" y="258"/>
                    <a:pt x="115" y="142"/>
                    <a:pt x="114" y="0"/>
                  </a:cubicBezTo>
                  <a:cubicBezTo>
                    <a:pt x="0" y="0"/>
                    <a:pt x="0" y="0"/>
                    <a:pt x="0" y="0"/>
                  </a:cubicBezTo>
                  <a:cubicBezTo>
                    <a:pt x="1" y="206"/>
                    <a:pt x="167" y="372"/>
                    <a:pt x="373" y="372"/>
                  </a:cubicBezTo>
                  <a:cubicBezTo>
                    <a:pt x="579" y="372"/>
                    <a:pt x="745" y="206"/>
                    <a:pt x="746" y="0"/>
                  </a:cubicBezTo>
                  <a:lnTo>
                    <a:pt x="632" y="0"/>
                  </a:lnTo>
                  <a:close/>
                </a:path>
              </a:pathLst>
            </a:custGeom>
            <a:solidFill>
              <a:schemeClr val="accent5">
                <a:lumMod val="40000"/>
                <a:lumOff val="60000"/>
              </a:schemeClr>
            </a:solidFill>
            <a:ln>
              <a:noFill/>
            </a:ln>
            <a:effectLst>
              <a:outerShdw blurRad="50800" dist="38100" dir="5400000" algn="t"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6" name="Freeform 12"/>
            <p:cNvSpPr>
              <a:spLocks/>
            </p:cNvSpPr>
            <p:nvPr/>
          </p:nvSpPr>
          <p:spPr bwMode="auto">
            <a:xfrm>
              <a:off x="6903549" y="2035850"/>
              <a:ext cx="2306132" cy="1153066"/>
            </a:xfrm>
            <a:custGeom>
              <a:avLst/>
              <a:gdLst>
                <a:gd name="T0" fmla="*/ 114 w 746"/>
                <a:gd name="T1" fmla="*/ 372 h 372"/>
                <a:gd name="T2" fmla="*/ 373 w 746"/>
                <a:gd name="T3" fmla="*/ 114 h 372"/>
                <a:gd name="T4" fmla="*/ 631 w 746"/>
                <a:gd name="T5" fmla="*/ 372 h 372"/>
                <a:gd name="T6" fmla="*/ 746 w 746"/>
                <a:gd name="T7" fmla="*/ 372 h 372"/>
                <a:gd name="T8" fmla="*/ 373 w 746"/>
                <a:gd name="T9" fmla="*/ 0 h 372"/>
                <a:gd name="T10" fmla="*/ 0 w 746"/>
                <a:gd name="T11" fmla="*/ 372 h 372"/>
                <a:gd name="T12" fmla="*/ 114 w 74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114" y="372"/>
                  </a:moveTo>
                  <a:cubicBezTo>
                    <a:pt x="115" y="230"/>
                    <a:pt x="230" y="114"/>
                    <a:pt x="373" y="114"/>
                  </a:cubicBezTo>
                  <a:cubicBezTo>
                    <a:pt x="515" y="114"/>
                    <a:pt x="631" y="230"/>
                    <a:pt x="631" y="372"/>
                  </a:cubicBezTo>
                  <a:cubicBezTo>
                    <a:pt x="746" y="372"/>
                    <a:pt x="746" y="372"/>
                    <a:pt x="746" y="372"/>
                  </a:cubicBezTo>
                  <a:cubicBezTo>
                    <a:pt x="745" y="166"/>
                    <a:pt x="578" y="0"/>
                    <a:pt x="373" y="0"/>
                  </a:cubicBezTo>
                  <a:cubicBezTo>
                    <a:pt x="167" y="0"/>
                    <a:pt x="0" y="166"/>
                    <a:pt x="0" y="372"/>
                  </a:cubicBezTo>
                  <a:lnTo>
                    <a:pt x="114" y="372"/>
                  </a:lnTo>
                  <a:close/>
                </a:path>
              </a:pathLst>
            </a:custGeom>
            <a:solidFill>
              <a:schemeClr val="accent5">
                <a:lumMod val="40000"/>
                <a:lumOff val="60000"/>
              </a:schemeClr>
            </a:solidFill>
            <a:ln>
              <a:noFill/>
            </a:ln>
            <a:effectLst>
              <a:outerShdw blurRad="50800" dist="38100" dir="5400000" algn="t"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id-ID"/>
            </a:p>
          </p:txBody>
        </p:sp>
        <p:grpSp>
          <p:nvGrpSpPr>
            <p:cNvPr id="9" name="Group 8"/>
            <p:cNvGrpSpPr/>
            <p:nvPr/>
          </p:nvGrpSpPr>
          <p:grpSpPr>
            <a:xfrm>
              <a:off x="6903549" y="2817532"/>
              <a:ext cx="2485165" cy="1531937"/>
              <a:chOff x="6903549" y="2817532"/>
              <a:chExt cx="2485165" cy="1531937"/>
            </a:xfrm>
            <a:effectLst>
              <a:outerShdw blurRad="50800" dist="38100" dir="16200000" rotWithShape="0">
                <a:prstClr val="black">
                  <a:alpha val="25000"/>
                </a:prstClr>
              </a:outerShdw>
            </a:effectLst>
          </p:grpSpPr>
          <p:sp>
            <p:nvSpPr>
              <p:cNvPr id="19" name="Freeform 11"/>
              <p:cNvSpPr>
                <a:spLocks/>
              </p:cNvSpPr>
              <p:nvPr/>
            </p:nvSpPr>
            <p:spPr bwMode="auto">
              <a:xfrm>
                <a:off x="6903549" y="3196403"/>
                <a:ext cx="2306132" cy="1153066"/>
              </a:xfrm>
              <a:custGeom>
                <a:avLst/>
                <a:gdLst>
                  <a:gd name="T0" fmla="*/ 631 w 746"/>
                  <a:gd name="T1" fmla="*/ 0 h 372"/>
                  <a:gd name="T2" fmla="*/ 373 w 746"/>
                  <a:gd name="T3" fmla="*/ 258 h 372"/>
                  <a:gd name="T4" fmla="*/ 114 w 746"/>
                  <a:gd name="T5" fmla="*/ 0 h 372"/>
                  <a:gd name="T6" fmla="*/ 0 w 746"/>
                  <a:gd name="T7" fmla="*/ 0 h 372"/>
                  <a:gd name="T8" fmla="*/ 373 w 746"/>
                  <a:gd name="T9" fmla="*/ 372 h 372"/>
                  <a:gd name="T10" fmla="*/ 746 w 746"/>
                  <a:gd name="T11" fmla="*/ 0 h 372"/>
                  <a:gd name="T12" fmla="*/ 631 w 7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631" y="0"/>
                    </a:moveTo>
                    <a:cubicBezTo>
                      <a:pt x="631" y="142"/>
                      <a:pt x="515" y="258"/>
                      <a:pt x="373" y="258"/>
                    </a:cubicBezTo>
                    <a:cubicBezTo>
                      <a:pt x="230" y="258"/>
                      <a:pt x="115" y="142"/>
                      <a:pt x="114" y="0"/>
                    </a:cubicBezTo>
                    <a:cubicBezTo>
                      <a:pt x="0" y="0"/>
                      <a:pt x="0" y="0"/>
                      <a:pt x="0" y="0"/>
                    </a:cubicBezTo>
                    <a:cubicBezTo>
                      <a:pt x="0" y="206"/>
                      <a:pt x="167" y="372"/>
                      <a:pt x="373" y="372"/>
                    </a:cubicBezTo>
                    <a:cubicBezTo>
                      <a:pt x="578" y="372"/>
                      <a:pt x="745" y="206"/>
                      <a:pt x="746" y="0"/>
                    </a:cubicBezTo>
                    <a:lnTo>
                      <a:pt x="631" y="0"/>
                    </a:lnTo>
                    <a:close/>
                  </a:path>
                </a:pathLst>
              </a:custGeom>
              <a:solidFill>
                <a:srgbClr val="66FFFF"/>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Isosceles Triangle 19"/>
              <p:cNvSpPr/>
              <p:nvPr/>
            </p:nvSpPr>
            <p:spPr>
              <a:xfrm>
                <a:off x="8710131" y="2817532"/>
                <a:ext cx="678583" cy="439536"/>
              </a:xfrm>
              <a:prstGeom prst="triangle">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9"/>
            <p:cNvGrpSpPr/>
            <p:nvPr/>
          </p:nvGrpSpPr>
          <p:grpSpPr>
            <a:xfrm>
              <a:off x="4950824" y="2035850"/>
              <a:ext cx="2478858" cy="1530574"/>
              <a:chOff x="4950824" y="2035850"/>
              <a:chExt cx="2478858" cy="1530574"/>
            </a:xfrm>
            <a:effectLst>
              <a:outerShdw blurRad="50800" dist="38100" dir="5400000" algn="t" rotWithShape="0">
                <a:prstClr val="black">
                  <a:alpha val="25000"/>
                </a:prstClr>
              </a:outerShdw>
            </a:effectLst>
          </p:grpSpPr>
          <p:sp>
            <p:nvSpPr>
              <p:cNvPr id="17" name="Freeform 16"/>
              <p:cNvSpPr>
                <a:spLocks/>
              </p:cNvSpPr>
              <p:nvPr/>
            </p:nvSpPr>
            <p:spPr bwMode="auto">
              <a:xfrm>
                <a:off x="4950824" y="2035850"/>
                <a:ext cx="2306132" cy="1153066"/>
              </a:xfrm>
              <a:custGeom>
                <a:avLst/>
                <a:gdLst>
                  <a:gd name="T0" fmla="*/ 114 w 746"/>
                  <a:gd name="T1" fmla="*/ 372 h 372"/>
                  <a:gd name="T2" fmla="*/ 373 w 746"/>
                  <a:gd name="T3" fmla="*/ 114 h 372"/>
                  <a:gd name="T4" fmla="*/ 632 w 746"/>
                  <a:gd name="T5" fmla="*/ 372 h 372"/>
                  <a:gd name="T6" fmla="*/ 746 w 746"/>
                  <a:gd name="T7" fmla="*/ 372 h 372"/>
                  <a:gd name="T8" fmla="*/ 373 w 746"/>
                  <a:gd name="T9" fmla="*/ 0 h 372"/>
                  <a:gd name="T10" fmla="*/ 0 w 746"/>
                  <a:gd name="T11" fmla="*/ 372 h 372"/>
                  <a:gd name="T12" fmla="*/ 114 w 74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114" y="372"/>
                    </a:moveTo>
                    <a:cubicBezTo>
                      <a:pt x="115" y="230"/>
                      <a:pt x="231" y="114"/>
                      <a:pt x="373" y="114"/>
                    </a:cubicBezTo>
                    <a:cubicBezTo>
                      <a:pt x="515" y="114"/>
                      <a:pt x="631" y="230"/>
                      <a:pt x="632" y="372"/>
                    </a:cubicBezTo>
                    <a:cubicBezTo>
                      <a:pt x="746" y="372"/>
                      <a:pt x="746" y="372"/>
                      <a:pt x="746" y="372"/>
                    </a:cubicBezTo>
                    <a:cubicBezTo>
                      <a:pt x="745" y="166"/>
                      <a:pt x="579" y="0"/>
                      <a:pt x="373" y="0"/>
                    </a:cubicBezTo>
                    <a:cubicBezTo>
                      <a:pt x="167" y="0"/>
                      <a:pt x="1" y="166"/>
                      <a:pt x="0" y="372"/>
                    </a:cubicBezTo>
                    <a:lnTo>
                      <a:pt x="114" y="372"/>
                    </a:lnTo>
                    <a:close/>
                  </a:path>
                </a:pathLst>
              </a:custGeom>
              <a:solidFill>
                <a:srgbClr val="FF6FCF"/>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Isosceles Triangle 17"/>
              <p:cNvSpPr/>
              <p:nvPr/>
            </p:nvSpPr>
            <p:spPr>
              <a:xfrm rot="10800000">
                <a:off x="6751099" y="3126888"/>
                <a:ext cx="678583" cy="439536"/>
              </a:xfrm>
              <a:prstGeom prst="triangle">
                <a:avLst/>
              </a:prstGeom>
              <a:solidFill>
                <a:srgbClr val="FF6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a:off x="3007084" y="2817531"/>
              <a:ext cx="2490391" cy="1531938"/>
              <a:chOff x="3007084" y="2817531"/>
              <a:chExt cx="2490391" cy="1531938"/>
            </a:xfrm>
            <a:effectLst>
              <a:outerShdw blurRad="50800" dist="38100" dir="16200000" rotWithShape="0">
                <a:prstClr val="black">
                  <a:alpha val="25000"/>
                </a:prstClr>
              </a:outerShdw>
            </a:effectLst>
          </p:grpSpPr>
          <p:sp>
            <p:nvSpPr>
              <p:cNvPr id="15" name="Freeform 14"/>
              <p:cNvSpPr>
                <a:spLocks/>
              </p:cNvSpPr>
              <p:nvPr/>
            </p:nvSpPr>
            <p:spPr bwMode="auto">
              <a:xfrm>
                <a:off x="3007084" y="3196403"/>
                <a:ext cx="2306132" cy="1153066"/>
              </a:xfrm>
              <a:custGeom>
                <a:avLst/>
                <a:gdLst>
                  <a:gd name="T0" fmla="*/ 631 w 746"/>
                  <a:gd name="T1" fmla="*/ 0 h 372"/>
                  <a:gd name="T2" fmla="*/ 373 w 746"/>
                  <a:gd name="T3" fmla="*/ 258 h 372"/>
                  <a:gd name="T4" fmla="*/ 114 w 746"/>
                  <a:gd name="T5" fmla="*/ 0 h 372"/>
                  <a:gd name="T6" fmla="*/ 0 w 746"/>
                  <a:gd name="T7" fmla="*/ 0 h 372"/>
                  <a:gd name="T8" fmla="*/ 373 w 746"/>
                  <a:gd name="T9" fmla="*/ 372 h 372"/>
                  <a:gd name="T10" fmla="*/ 746 w 746"/>
                  <a:gd name="T11" fmla="*/ 0 h 372"/>
                  <a:gd name="T12" fmla="*/ 631 w 7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631" y="0"/>
                    </a:moveTo>
                    <a:cubicBezTo>
                      <a:pt x="631" y="142"/>
                      <a:pt x="515" y="258"/>
                      <a:pt x="373" y="258"/>
                    </a:cubicBezTo>
                    <a:cubicBezTo>
                      <a:pt x="230" y="258"/>
                      <a:pt x="115" y="142"/>
                      <a:pt x="114" y="0"/>
                    </a:cubicBezTo>
                    <a:cubicBezTo>
                      <a:pt x="0" y="0"/>
                      <a:pt x="0" y="0"/>
                      <a:pt x="0" y="0"/>
                    </a:cubicBezTo>
                    <a:cubicBezTo>
                      <a:pt x="0" y="206"/>
                      <a:pt x="167" y="372"/>
                      <a:pt x="373" y="372"/>
                    </a:cubicBezTo>
                    <a:cubicBezTo>
                      <a:pt x="578" y="372"/>
                      <a:pt x="745" y="206"/>
                      <a:pt x="746" y="0"/>
                    </a:cubicBezTo>
                    <a:lnTo>
                      <a:pt x="631" y="0"/>
                    </a:lnTo>
                    <a:close/>
                  </a:path>
                </a:pathLst>
              </a:custGeom>
              <a:solidFill>
                <a:srgbClr val="66FF66"/>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Isosceles Triangle 15"/>
              <p:cNvSpPr/>
              <p:nvPr/>
            </p:nvSpPr>
            <p:spPr>
              <a:xfrm>
                <a:off x="4818892" y="2817531"/>
                <a:ext cx="678583" cy="439536"/>
              </a:xfrm>
              <a:prstGeom prst="triangl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p:cNvGrpSpPr/>
            <p:nvPr/>
          </p:nvGrpSpPr>
          <p:grpSpPr>
            <a:xfrm>
              <a:off x="1054359" y="2035850"/>
              <a:ext cx="2469782" cy="1530574"/>
              <a:chOff x="1054359" y="2035850"/>
              <a:chExt cx="2469782" cy="1530574"/>
            </a:xfrm>
            <a:effectLst>
              <a:outerShdw blurRad="50800" dist="38100" dir="5400000" algn="t" rotWithShape="0">
                <a:prstClr val="black">
                  <a:alpha val="25000"/>
                </a:prstClr>
              </a:outerShdw>
            </a:effectLst>
          </p:grpSpPr>
          <p:sp>
            <p:nvSpPr>
              <p:cNvPr id="13" name="Freeform 5"/>
              <p:cNvSpPr>
                <a:spLocks/>
              </p:cNvSpPr>
              <p:nvPr/>
            </p:nvSpPr>
            <p:spPr bwMode="auto">
              <a:xfrm>
                <a:off x="1054359" y="2035850"/>
                <a:ext cx="2304635" cy="1153066"/>
              </a:xfrm>
              <a:custGeom>
                <a:avLst/>
                <a:gdLst>
                  <a:gd name="T0" fmla="*/ 114 w 746"/>
                  <a:gd name="T1" fmla="*/ 372 h 372"/>
                  <a:gd name="T2" fmla="*/ 373 w 746"/>
                  <a:gd name="T3" fmla="*/ 114 h 372"/>
                  <a:gd name="T4" fmla="*/ 632 w 746"/>
                  <a:gd name="T5" fmla="*/ 372 h 372"/>
                  <a:gd name="T6" fmla="*/ 746 w 746"/>
                  <a:gd name="T7" fmla="*/ 372 h 372"/>
                  <a:gd name="T8" fmla="*/ 373 w 746"/>
                  <a:gd name="T9" fmla="*/ 0 h 372"/>
                  <a:gd name="T10" fmla="*/ 0 w 746"/>
                  <a:gd name="T11" fmla="*/ 372 h 372"/>
                  <a:gd name="T12" fmla="*/ 114 w 746"/>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746" h="372">
                    <a:moveTo>
                      <a:pt x="114" y="372"/>
                    </a:moveTo>
                    <a:cubicBezTo>
                      <a:pt x="115" y="230"/>
                      <a:pt x="231" y="114"/>
                      <a:pt x="373" y="114"/>
                    </a:cubicBezTo>
                    <a:cubicBezTo>
                      <a:pt x="515" y="114"/>
                      <a:pt x="631" y="230"/>
                      <a:pt x="632" y="372"/>
                    </a:cubicBezTo>
                    <a:cubicBezTo>
                      <a:pt x="746" y="372"/>
                      <a:pt x="746" y="372"/>
                      <a:pt x="746" y="372"/>
                    </a:cubicBezTo>
                    <a:cubicBezTo>
                      <a:pt x="745" y="166"/>
                      <a:pt x="579" y="0"/>
                      <a:pt x="373" y="0"/>
                    </a:cubicBezTo>
                    <a:cubicBezTo>
                      <a:pt x="167" y="0"/>
                      <a:pt x="1" y="166"/>
                      <a:pt x="0" y="372"/>
                    </a:cubicBezTo>
                    <a:lnTo>
                      <a:pt x="114" y="372"/>
                    </a:lnTo>
                    <a:close/>
                  </a:path>
                </a:pathLst>
              </a:custGeom>
              <a:solidFill>
                <a:srgbClr val="FFFF66"/>
              </a:solidFill>
              <a:ln>
                <a:noFill/>
              </a:ln>
            </p:spPr>
            <p:txBody>
              <a:bodyPr vert="horz" wrap="square" lIns="91440" tIns="45720" rIns="91440" bIns="45720" numCol="1" anchor="t" anchorCtr="0" compatLnSpc="1">
                <a:prstTxWarp prst="textNoShape">
                  <a:avLst/>
                </a:prstTxWarp>
              </a:bodyPr>
              <a:lstStyle/>
              <a:p>
                <a:pPr defTabSz="914400"/>
                <a:endParaRPr lang="id-ID"/>
              </a:p>
            </p:txBody>
          </p:sp>
          <p:sp>
            <p:nvSpPr>
              <p:cNvPr id="14" name="Isosceles Triangle 13"/>
              <p:cNvSpPr/>
              <p:nvPr/>
            </p:nvSpPr>
            <p:spPr>
              <a:xfrm rot="10800000">
                <a:off x="2845558" y="3126888"/>
                <a:ext cx="678583" cy="439536"/>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23" name="Oval 22"/>
          <p:cNvSpPr/>
          <p:nvPr/>
        </p:nvSpPr>
        <p:spPr>
          <a:xfrm>
            <a:off x="990748" y="2412865"/>
            <a:ext cx="1188720" cy="11887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p:cNvSpPr/>
          <p:nvPr/>
        </p:nvSpPr>
        <p:spPr>
          <a:xfrm>
            <a:off x="2972809" y="2449830"/>
            <a:ext cx="1188720" cy="118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5" name="Oval 24"/>
          <p:cNvSpPr/>
          <p:nvPr/>
        </p:nvSpPr>
        <p:spPr>
          <a:xfrm>
            <a:off x="4930134" y="2474480"/>
            <a:ext cx="1188720" cy="11887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6" name="Oval 25"/>
          <p:cNvSpPr/>
          <p:nvPr/>
        </p:nvSpPr>
        <p:spPr>
          <a:xfrm>
            <a:off x="6852150" y="2438129"/>
            <a:ext cx="1188720" cy="11887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4" name="Rectangle 33"/>
          <p:cNvSpPr/>
          <p:nvPr/>
        </p:nvSpPr>
        <p:spPr>
          <a:xfrm>
            <a:off x="220020" y="4306948"/>
            <a:ext cx="2528712" cy="1477328"/>
          </a:xfrm>
          <a:prstGeom prst="rect">
            <a:avLst/>
          </a:prstGeom>
        </p:spPr>
        <p:txBody>
          <a:bodyPr wrap="square">
            <a:spAutoFit/>
          </a:bodyPr>
          <a:lstStyle/>
          <a:p>
            <a:pPr marL="1588" lvl="1" algn="ctr"/>
            <a:r>
              <a:rPr lang="en-US" dirty="0"/>
              <a:t>Discovery of potential NME</a:t>
            </a:r>
          </a:p>
          <a:p>
            <a:pPr marL="1588" lvl="1" algn="ctr"/>
            <a:endParaRPr lang="en-US" dirty="0"/>
          </a:p>
          <a:p>
            <a:pPr marL="1588" lvl="1" algn="ctr"/>
            <a:r>
              <a:rPr lang="en-US" dirty="0"/>
              <a:t>Not covered by a regulatory standard</a:t>
            </a:r>
          </a:p>
        </p:txBody>
      </p:sp>
      <p:sp>
        <p:nvSpPr>
          <p:cNvPr id="35" name="Rectangle 34"/>
          <p:cNvSpPr/>
          <p:nvPr/>
        </p:nvSpPr>
        <p:spPr>
          <a:xfrm>
            <a:off x="6521801" y="572837"/>
            <a:ext cx="2113807" cy="646331"/>
          </a:xfrm>
          <a:prstGeom prst="rect">
            <a:avLst/>
          </a:prstGeom>
        </p:spPr>
        <p:txBody>
          <a:bodyPr wrap="square">
            <a:spAutoFit/>
          </a:bodyPr>
          <a:lstStyle/>
          <a:p>
            <a:pPr marL="1588" lvl="1" algn="ctr"/>
            <a:r>
              <a:rPr lang="en-US" dirty="0"/>
              <a:t>Post approval stage</a:t>
            </a:r>
          </a:p>
        </p:txBody>
      </p:sp>
      <p:sp>
        <p:nvSpPr>
          <p:cNvPr id="36" name="Rectangle 35"/>
          <p:cNvSpPr/>
          <p:nvPr/>
        </p:nvSpPr>
        <p:spPr>
          <a:xfrm>
            <a:off x="4340562" y="4459348"/>
            <a:ext cx="2113807" cy="1200329"/>
          </a:xfrm>
          <a:prstGeom prst="rect">
            <a:avLst/>
          </a:prstGeom>
        </p:spPr>
        <p:txBody>
          <a:bodyPr wrap="square">
            <a:spAutoFit/>
          </a:bodyPr>
          <a:lstStyle/>
          <a:p>
            <a:pPr marL="1588" lvl="1" algn="ctr"/>
            <a:r>
              <a:rPr lang="en-US" dirty="0"/>
              <a:t>Clinical studies in human</a:t>
            </a:r>
          </a:p>
          <a:p>
            <a:pPr marL="1588" lvl="1" algn="ctr"/>
            <a:endParaRPr lang="en-US" dirty="0"/>
          </a:p>
          <a:p>
            <a:pPr marL="1588" lvl="1" algn="ctr"/>
            <a:r>
              <a:rPr lang="en-US" dirty="0"/>
              <a:t>GCP</a:t>
            </a:r>
          </a:p>
        </p:txBody>
      </p:sp>
      <p:sp>
        <p:nvSpPr>
          <p:cNvPr id="37" name="Rectangle 36"/>
          <p:cNvSpPr/>
          <p:nvPr/>
        </p:nvSpPr>
        <p:spPr>
          <a:xfrm>
            <a:off x="2396822" y="249672"/>
            <a:ext cx="2340987" cy="1477328"/>
          </a:xfrm>
          <a:prstGeom prst="rect">
            <a:avLst/>
          </a:prstGeom>
        </p:spPr>
        <p:txBody>
          <a:bodyPr wrap="square">
            <a:spAutoFit/>
          </a:bodyPr>
          <a:lstStyle/>
          <a:p>
            <a:pPr marL="1588" lvl="1" algn="ctr"/>
            <a:r>
              <a:rPr lang="en-US" dirty="0"/>
              <a:t>Non-clinical studies [not performed in human]</a:t>
            </a:r>
          </a:p>
          <a:p>
            <a:pPr marL="1588" lvl="1" algn="ctr"/>
            <a:endParaRPr lang="en-US" dirty="0"/>
          </a:p>
          <a:p>
            <a:pPr marL="1588" lvl="1" algn="ctr"/>
            <a:r>
              <a:rPr lang="en-US" dirty="0"/>
              <a:t>GLP</a:t>
            </a:r>
          </a:p>
        </p:txBody>
      </p:sp>
      <p:sp>
        <p:nvSpPr>
          <p:cNvPr id="38" name="Rectangle 37"/>
          <p:cNvSpPr/>
          <p:nvPr/>
        </p:nvSpPr>
        <p:spPr>
          <a:xfrm>
            <a:off x="5061950" y="5957611"/>
            <a:ext cx="3537469" cy="369332"/>
          </a:xfrm>
          <a:prstGeom prst="rect">
            <a:avLst/>
          </a:prstGeom>
          <a:ln>
            <a:solidFill>
              <a:schemeClr val="tx1"/>
            </a:solidFill>
          </a:ln>
        </p:spPr>
        <p:txBody>
          <a:bodyPr wrap="square">
            <a:spAutoFit/>
          </a:bodyPr>
          <a:lstStyle/>
          <a:p>
            <a:pPr marL="1588" lvl="1" algn="ctr"/>
            <a:r>
              <a:rPr lang="en-US" dirty="0"/>
              <a:t>GMP</a:t>
            </a:r>
          </a:p>
        </p:txBody>
      </p:sp>
    </p:spTree>
    <p:extLst>
      <p:ext uri="{BB962C8B-B14F-4D97-AF65-F5344CB8AC3E}">
        <p14:creationId xmlns:p14="http://schemas.microsoft.com/office/powerpoint/2010/main" val="3412313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5" name="Google Shape;1781;p63"/>
          <p:cNvSpPr/>
          <p:nvPr/>
        </p:nvSpPr>
        <p:spPr>
          <a:xfrm>
            <a:off x="95837" y="3286108"/>
            <a:ext cx="2159994"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8C103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x-none" sz="2000" b="1" i="0" u="none" dirty="0">
                <a:latin typeface="Palatino"/>
                <a:ea typeface="Calibri"/>
                <a:cs typeface="Palatino"/>
                <a:sym typeface="Calibri"/>
              </a:rPr>
              <a:t>SUPPLY</a:t>
            </a:r>
            <a:endParaRPr sz="2000" b="1" i="0" u="none" dirty="0">
              <a:latin typeface="Palatino"/>
              <a:ea typeface="Calibri"/>
              <a:cs typeface="Palatino"/>
              <a:sym typeface="Calibri"/>
            </a:endParaRPr>
          </a:p>
        </p:txBody>
      </p:sp>
      <p:sp>
        <p:nvSpPr>
          <p:cNvPr id="6" name="Google Shape;1782;p63"/>
          <p:cNvSpPr/>
          <p:nvPr/>
        </p:nvSpPr>
        <p:spPr>
          <a:xfrm>
            <a:off x="2356647" y="3286108"/>
            <a:ext cx="2159994"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A94547"/>
          </a:solidFill>
          <a:ln>
            <a:solidFill>
              <a:srgbClr val="AD4848"/>
            </a:solidFill>
          </a:ln>
        </p:spPr>
        <p:txBody>
          <a:bodyPr spcFirstLastPara="1" wrap="square" lIns="91425" tIns="45700" rIns="91425" bIns="45700" anchor="t" anchorCtr="0">
            <a:noAutofit/>
          </a:bodyPr>
          <a:lstStyle/>
          <a:p>
            <a:pPr lvl="0" algn="ctr"/>
            <a:r>
              <a:rPr lang="en-US" sz="2000" b="1" dirty="0">
                <a:latin typeface="Palatino"/>
                <a:ea typeface="Calibri"/>
                <a:cs typeface="Palatino"/>
                <a:sym typeface="Calibri"/>
              </a:rPr>
              <a:t>RECEIPT</a:t>
            </a:r>
            <a:endParaRPr lang="en-US" b="1" dirty="0">
              <a:latin typeface="Palatino"/>
              <a:ea typeface="Calibri"/>
              <a:cs typeface="Palatino"/>
              <a:sym typeface="Calibri"/>
            </a:endParaRPr>
          </a:p>
        </p:txBody>
      </p:sp>
      <p:sp>
        <p:nvSpPr>
          <p:cNvPr id="9" name="Google Shape;1785;p63"/>
          <p:cNvSpPr/>
          <p:nvPr/>
        </p:nvSpPr>
        <p:spPr>
          <a:xfrm>
            <a:off x="4617457" y="3286108"/>
            <a:ext cx="2159994"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E24956"/>
          </a:solidFill>
          <a:ln>
            <a:noFill/>
          </a:ln>
        </p:spPr>
        <p:txBody>
          <a:bodyPr spcFirstLastPara="1" wrap="square" lIns="91425" tIns="45700" rIns="91425" bIns="45700" anchor="t" anchorCtr="0">
            <a:noAutofit/>
          </a:bodyPr>
          <a:lstStyle/>
          <a:p>
            <a:pPr algn="ctr"/>
            <a:r>
              <a:rPr lang="en-US" sz="2000" b="1" dirty="0">
                <a:latin typeface="Palatino"/>
                <a:ea typeface="Calibri"/>
                <a:cs typeface="Palatino"/>
                <a:sym typeface="Calibri"/>
              </a:rPr>
              <a:t>HUSBANDRY</a:t>
            </a:r>
          </a:p>
        </p:txBody>
      </p:sp>
      <p:sp>
        <p:nvSpPr>
          <p:cNvPr id="11" name="Google Shape;1787;p63"/>
          <p:cNvSpPr/>
          <p:nvPr/>
        </p:nvSpPr>
        <p:spPr>
          <a:xfrm>
            <a:off x="6878266" y="3286108"/>
            <a:ext cx="2159994" cy="342900"/>
          </a:xfrm>
          <a:custGeom>
            <a:avLst/>
            <a:gdLst/>
            <a:ahLst/>
            <a:cxnLst/>
            <a:rect l="l" t="t" r="r" b="b"/>
            <a:pathLst>
              <a:path w="348" h="77" extrusionOk="0">
                <a:moveTo>
                  <a:pt x="348" y="38"/>
                </a:moveTo>
                <a:cubicBezTo>
                  <a:pt x="348" y="23"/>
                  <a:pt x="341" y="9"/>
                  <a:pt x="331" y="0"/>
                </a:cubicBezTo>
                <a:cubicBezTo>
                  <a:pt x="0" y="0"/>
                  <a:pt x="0" y="0"/>
                  <a:pt x="0" y="0"/>
                </a:cubicBezTo>
                <a:cubicBezTo>
                  <a:pt x="7" y="11"/>
                  <a:pt x="12" y="24"/>
                  <a:pt x="12" y="38"/>
                </a:cubicBezTo>
                <a:cubicBezTo>
                  <a:pt x="12" y="53"/>
                  <a:pt x="7" y="66"/>
                  <a:pt x="0" y="77"/>
                </a:cubicBezTo>
                <a:cubicBezTo>
                  <a:pt x="331" y="77"/>
                  <a:pt x="331" y="77"/>
                  <a:pt x="331" y="77"/>
                </a:cubicBezTo>
                <a:cubicBezTo>
                  <a:pt x="341" y="68"/>
                  <a:pt x="348" y="54"/>
                  <a:pt x="348" y="38"/>
                </a:cubicBezTo>
                <a:close/>
              </a:path>
            </a:pathLst>
          </a:custGeom>
          <a:solidFill>
            <a:srgbClr val="FD8221"/>
          </a:solidFill>
          <a:ln>
            <a:noFill/>
          </a:ln>
        </p:spPr>
        <p:txBody>
          <a:bodyPr spcFirstLastPara="1" wrap="square" lIns="91425" tIns="45700" rIns="91425" bIns="45700" anchor="t" anchorCtr="0">
            <a:noAutofit/>
          </a:bodyPr>
          <a:lstStyle/>
          <a:p>
            <a:pPr lvl="0" algn="ctr"/>
            <a:r>
              <a:rPr lang="en-US" sz="2000" b="1" dirty="0">
                <a:latin typeface="Palatino"/>
                <a:ea typeface="Calibri"/>
                <a:cs typeface="Palatino"/>
                <a:sym typeface="Calibri"/>
              </a:rPr>
              <a:t>GROUPING</a:t>
            </a:r>
            <a:endParaRPr lang="en-US" b="1" dirty="0">
              <a:latin typeface="Palatino"/>
              <a:ea typeface="Calibri"/>
              <a:cs typeface="Palatino"/>
              <a:sym typeface="Calibri"/>
            </a:endParaRPr>
          </a:p>
        </p:txBody>
      </p:sp>
      <p:sp>
        <p:nvSpPr>
          <p:cNvPr id="42" name="Google Shape;1818;p63"/>
          <p:cNvSpPr txBox="1"/>
          <p:nvPr/>
        </p:nvSpPr>
        <p:spPr>
          <a:xfrm>
            <a:off x="224561" y="3927555"/>
            <a:ext cx="3620137" cy="2827432"/>
          </a:xfrm>
          <a:prstGeom prst="rect">
            <a:avLst/>
          </a:prstGeom>
          <a:noFill/>
          <a:ln>
            <a:solidFill>
              <a:srgbClr val="C20706"/>
            </a:solidFill>
          </a:ln>
        </p:spPr>
        <p:txBody>
          <a:bodyPr spcFirstLastPara="1" wrap="square" lIns="91425" tIns="45700" rIns="91425" bIns="45700" anchor="t" anchorCtr="0">
            <a:noAutofit/>
          </a:bodyPr>
          <a:lstStyle/>
          <a:p>
            <a:pPr marL="285750" lvl="1" indent="-285750">
              <a:buFont typeface="Arial"/>
              <a:buChar char="•"/>
            </a:pPr>
            <a:r>
              <a:rPr lang="x-none" sz="2000" dirty="0">
                <a:solidFill>
                  <a:srgbClr val="242852"/>
                </a:solidFill>
                <a:latin typeface="Century Gothic"/>
                <a:cs typeface="Century Gothic"/>
              </a:rPr>
              <a:t>Assess quality by supplier qualification</a:t>
            </a:r>
          </a:p>
          <a:p>
            <a:pPr marL="285750" lvl="2" indent="-285750">
              <a:buFont typeface="Arial"/>
              <a:buChar char="•"/>
            </a:pPr>
            <a:r>
              <a:rPr lang="en-US" sz="2000" dirty="0">
                <a:solidFill>
                  <a:srgbClr val="242852"/>
                </a:solidFill>
                <a:latin typeface="Century Gothic"/>
                <a:cs typeface="Century Gothic"/>
              </a:rPr>
              <a:t>U</a:t>
            </a:r>
            <a:r>
              <a:rPr lang="x-none" sz="2000" dirty="0">
                <a:solidFill>
                  <a:srgbClr val="242852"/>
                </a:solidFill>
                <a:latin typeface="Century Gothic"/>
                <a:cs typeface="Century Gothic"/>
              </a:rPr>
              <a:t>sually by scientist + QA</a:t>
            </a:r>
          </a:p>
          <a:p>
            <a:pPr marL="285750" lvl="1" indent="-285750">
              <a:buFont typeface="Arial"/>
              <a:buChar char="•"/>
            </a:pPr>
            <a:r>
              <a:rPr lang="x-none" sz="2000" dirty="0">
                <a:solidFill>
                  <a:srgbClr val="242852"/>
                </a:solidFill>
                <a:latin typeface="Century Gothic"/>
                <a:cs typeface="Century Gothic"/>
              </a:rPr>
              <a:t>Apply same to bedding and animal feed</a:t>
            </a:r>
          </a:p>
          <a:p>
            <a:pPr marL="285750" lvl="1" indent="-285750">
              <a:buFont typeface="Arial"/>
              <a:buChar char="•"/>
            </a:pPr>
            <a:r>
              <a:rPr lang="x-none" sz="2000">
                <a:solidFill>
                  <a:srgbClr val="242852"/>
                </a:solidFill>
                <a:latin typeface="Century Gothic"/>
                <a:cs typeface="Century Gothic"/>
              </a:rPr>
              <a:t>Keep order </a:t>
            </a:r>
            <a:r>
              <a:rPr lang="x-none" sz="2000" dirty="0">
                <a:solidFill>
                  <a:srgbClr val="242852"/>
                </a:solidFill>
                <a:latin typeface="Century Gothic"/>
                <a:cs typeface="Century Gothic"/>
              </a:rPr>
              <a:t>form, supplier’s invoice, transport certificate etc.</a:t>
            </a:r>
          </a:p>
        </p:txBody>
      </p:sp>
      <p:sp>
        <p:nvSpPr>
          <p:cNvPr id="2" name="Rectangle 1"/>
          <p:cNvSpPr/>
          <p:nvPr/>
        </p:nvSpPr>
        <p:spPr>
          <a:xfrm>
            <a:off x="224562" y="932833"/>
            <a:ext cx="4108352" cy="2062103"/>
          </a:xfrm>
          <a:prstGeom prst="rect">
            <a:avLst/>
          </a:prstGeom>
          <a:ln>
            <a:solidFill>
              <a:srgbClr val="AD4848"/>
            </a:solidFill>
          </a:ln>
        </p:spPr>
        <p:txBody>
          <a:bodyPr wrap="square">
            <a:spAutoFit/>
          </a:bodyPr>
          <a:lstStyle/>
          <a:p>
            <a:pPr marL="285750" lvl="1" indent="-285750">
              <a:buFont typeface="Arial"/>
              <a:buChar char="•"/>
            </a:pPr>
            <a:r>
              <a:rPr lang="x-none" sz="2000" dirty="0">
                <a:solidFill>
                  <a:srgbClr val="242852"/>
                </a:solidFill>
                <a:latin typeface="Century Gothic"/>
                <a:cs typeface="Century Gothic"/>
              </a:rPr>
              <a:t>Inspect upon arrival </a:t>
            </a:r>
            <a:r>
              <a:rPr lang="mr-IN" sz="2000" dirty="0">
                <a:solidFill>
                  <a:srgbClr val="242852"/>
                </a:solidFill>
                <a:latin typeface="Century Gothic"/>
                <a:cs typeface="Century Gothic"/>
              </a:rPr>
              <a:t>–</a:t>
            </a:r>
            <a:r>
              <a:rPr lang="x-none" sz="2000" dirty="0">
                <a:solidFill>
                  <a:srgbClr val="242852"/>
                </a:solidFill>
                <a:latin typeface="Century Gothic"/>
                <a:cs typeface="Century Gothic"/>
              </a:rPr>
              <a:t> SOP</a:t>
            </a:r>
          </a:p>
          <a:p>
            <a:pPr marL="0" lvl="2"/>
            <a:r>
              <a:rPr lang="en-US" sz="1400" i="1" dirty="0">
                <a:solidFill>
                  <a:srgbClr val="242852"/>
                </a:solidFill>
                <a:latin typeface="Century Gothic"/>
                <a:cs typeface="Century Gothic"/>
              </a:rPr>
              <a:t>(N</a:t>
            </a:r>
            <a:r>
              <a:rPr lang="x-none" sz="1400" i="1" dirty="0">
                <a:solidFill>
                  <a:srgbClr val="242852"/>
                </a:solidFill>
                <a:latin typeface="Century Gothic"/>
                <a:cs typeface="Century Gothic"/>
              </a:rPr>
              <a:t>umber delivered, </a:t>
            </a:r>
            <a:r>
              <a:rPr lang="en-US" sz="1400" i="1" dirty="0">
                <a:solidFill>
                  <a:srgbClr val="242852"/>
                </a:solidFill>
                <a:latin typeface="Century Gothic"/>
                <a:cs typeface="Century Gothic"/>
              </a:rPr>
              <a:t>N</a:t>
            </a:r>
            <a:r>
              <a:rPr lang="x-none" sz="1400" i="1" dirty="0">
                <a:solidFill>
                  <a:srgbClr val="242852"/>
                </a:solidFill>
                <a:latin typeface="Century Gothic"/>
                <a:cs typeface="Century Gothic"/>
              </a:rPr>
              <a:t>umber ordered, </a:t>
            </a:r>
            <a:r>
              <a:rPr lang="en-US" sz="1400" i="1" dirty="0">
                <a:solidFill>
                  <a:srgbClr val="242852"/>
                </a:solidFill>
                <a:latin typeface="Century Gothic"/>
                <a:cs typeface="Century Gothic"/>
              </a:rPr>
              <a:t>H</a:t>
            </a:r>
            <a:r>
              <a:rPr lang="x-none" sz="1400" i="1" dirty="0">
                <a:solidFill>
                  <a:srgbClr val="242852"/>
                </a:solidFill>
                <a:latin typeface="Century Gothic"/>
                <a:cs typeface="Century Gothic"/>
              </a:rPr>
              <a:t>ealth, </a:t>
            </a:r>
            <a:r>
              <a:rPr lang="en-US" sz="1400" i="1" dirty="0">
                <a:solidFill>
                  <a:srgbClr val="242852"/>
                </a:solidFill>
                <a:latin typeface="Century Gothic"/>
                <a:cs typeface="Century Gothic"/>
              </a:rPr>
              <a:t>S</a:t>
            </a:r>
            <a:r>
              <a:rPr lang="x-none" sz="1400" i="1" dirty="0">
                <a:solidFill>
                  <a:srgbClr val="242852"/>
                </a:solidFill>
                <a:latin typeface="Century Gothic"/>
                <a:cs typeface="Century Gothic"/>
              </a:rPr>
              <a:t>ex, </a:t>
            </a:r>
            <a:r>
              <a:rPr lang="en-US" sz="1400" i="1" dirty="0">
                <a:solidFill>
                  <a:srgbClr val="242852"/>
                </a:solidFill>
                <a:latin typeface="Century Gothic"/>
                <a:cs typeface="Century Gothic"/>
              </a:rPr>
              <a:t>W</a:t>
            </a:r>
            <a:r>
              <a:rPr lang="x-none" sz="1400" i="1" dirty="0">
                <a:solidFill>
                  <a:srgbClr val="242852"/>
                </a:solidFill>
                <a:latin typeface="Century Gothic"/>
                <a:cs typeface="Century Gothic"/>
              </a:rPr>
              <a:t>eight, </a:t>
            </a:r>
            <a:r>
              <a:rPr lang="en-US" sz="1400" i="1" dirty="0">
                <a:solidFill>
                  <a:srgbClr val="242852"/>
                </a:solidFill>
                <a:latin typeface="Century Gothic"/>
                <a:cs typeface="Century Gothic"/>
              </a:rPr>
              <a:t>A</a:t>
            </a:r>
            <a:r>
              <a:rPr lang="x-none" sz="1400" i="1" dirty="0">
                <a:solidFill>
                  <a:srgbClr val="242852"/>
                </a:solidFill>
                <a:latin typeface="Century Gothic"/>
                <a:cs typeface="Century Gothic"/>
              </a:rPr>
              <a:t>ge)</a:t>
            </a:r>
          </a:p>
          <a:p>
            <a:pPr marL="285750" lvl="1" indent="-285750">
              <a:buFont typeface="Arial"/>
              <a:buChar char="•"/>
            </a:pPr>
            <a:r>
              <a:rPr lang="x-none" sz="2000" dirty="0">
                <a:solidFill>
                  <a:srgbClr val="242852"/>
                </a:solidFill>
                <a:latin typeface="Century Gothic"/>
                <a:cs typeface="Century Gothic"/>
              </a:rPr>
              <a:t>Record receipt and any deviation from SOP</a:t>
            </a:r>
          </a:p>
          <a:p>
            <a:pPr marL="285750" lvl="1" indent="-285750">
              <a:buFont typeface="Arial"/>
              <a:buChar char="•"/>
            </a:pPr>
            <a:r>
              <a:rPr lang="en-US" sz="2000" dirty="0">
                <a:solidFill>
                  <a:srgbClr val="242852"/>
                </a:solidFill>
                <a:latin typeface="Century Gothic"/>
                <a:cs typeface="Century Gothic"/>
              </a:rPr>
              <a:t>C</a:t>
            </a:r>
            <a:r>
              <a:rPr lang="x-none" sz="2000" dirty="0">
                <a:solidFill>
                  <a:srgbClr val="242852"/>
                </a:solidFill>
                <a:latin typeface="Century Gothic"/>
                <a:cs typeface="Century Gothic"/>
              </a:rPr>
              <a:t>heck against protocol requirements</a:t>
            </a:r>
          </a:p>
        </p:txBody>
      </p:sp>
      <p:cxnSp>
        <p:nvCxnSpPr>
          <p:cNvPr id="17" name="Straight Connector 16"/>
          <p:cNvCxnSpPr>
            <a:cxnSpLocks/>
          </p:cNvCxnSpPr>
          <p:nvPr/>
        </p:nvCxnSpPr>
        <p:spPr>
          <a:xfrm flipV="1">
            <a:off x="1594066" y="3629008"/>
            <a:ext cx="0" cy="298547"/>
          </a:xfrm>
          <a:prstGeom prst="line">
            <a:avLst/>
          </a:prstGeom>
          <a:ln w="38100" cmpd="sng">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746188" y="2987561"/>
            <a:ext cx="0" cy="298547"/>
          </a:xfrm>
          <a:prstGeom prst="line">
            <a:avLst/>
          </a:prstGeom>
          <a:ln w="38100" cmpd="sng">
            <a:solidFill>
              <a:srgbClr val="AD4848"/>
            </a:solidFill>
          </a:ln>
        </p:spPr>
        <p:style>
          <a:lnRef idx="2">
            <a:schemeClr val="accent1"/>
          </a:lnRef>
          <a:fillRef idx="0">
            <a:schemeClr val="accent1"/>
          </a:fillRef>
          <a:effectRef idx="1">
            <a:schemeClr val="accent1"/>
          </a:effectRef>
          <a:fontRef idx="minor">
            <a:schemeClr val="tx1"/>
          </a:fontRef>
        </p:style>
      </p:cxnSp>
      <p:sp>
        <p:nvSpPr>
          <p:cNvPr id="20" name="Google Shape;1818;p63"/>
          <p:cNvSpPr txBox="1"/>
          <p:nvPr/>
        </p:nvSpPr>
        <p:spPr>
          <a:xfrm>
            <a:off x="4625750" y="3927555"/>
            <a:ext cx="4214383" cy="2827432"/>
          </a:xfrm>
          <a:prstGeom prst="rect">
            <a:avLst/>
          </a:prstGeom>
          <a:noFill/>
          <a:ln>
            <a:solidFill>
              <a:srgbClr val="FF6666"/>
            </a:solidFill>
          </a:ln>
        </p:spPr>
        <p:txBody>
          <a:bodyPr spcFirstLastPara="1" wrap="square" lIns="91425" tIns="45700" rIns="91425" bIns="45700" anchor="t" anchorCtr="0">
            <a:noAutofit/>
          </a:bodyPr>
          <a:lstStyle/>
          <a:p>
            <a:pPr marL="285750" lvl="1" indent="-285750">
              <a:lnSpc>
                <a:spcPct val="120000"/>
              </a:lnSpc>
              <a:buFont typeface="Arial"/>
              <a:buChar char="•"/>
            </a:pPr>
            <a:r>
              <a:rPr lang="en-US" sz="2000" dirty="0">
                <a:solidFill>
                  <a:srgbClr val="242852"/>
                </a:solidFill>
                <a:latin typeface="Century Gothic"/>
                <a:cs typeface="Century Gothic"/>
              </a:rPr>
              <a:t>Follow national regulations</a:t>
            </a:r>
          </a:p>
          <a:p>
            <a:pPr marL="285750" lvl="1" indent="-285750">
              <a:lnSpc>
                <a:spcPct val="120000"/>
              </a:lnSpc>
              <a:buFont typeface="Arial"/>
              <a:buChar char="•"/>
            </a:pPr>
            <a:r>
              <a:rPr lang="en-US" sz="2000" dirty="0">
                <a:solidFill>
                  <a:srgbClr val="242852"/>
                </a:solidFill>
                <a:latin typeface="Century Gothic"/>
                <a:cs typeface="Century Gothic"/>
              </a:rPr>
              <a:t>Routine checks</a:t>
            </a:r>
          </a:p>
          <a:p>
            <a:pPr marL="0" lvl="2">
              <a:lnSpc>
                <a:spcPct val="120000"/>
              </a:lnSpc>
            </a:pPr>
            <a:r>
              <a:rPr lang="en-US" sz="1400" i="1" dirty="0">
                <a:solidFill>
                  <a:srgbClr val="242852"/>
                </a:solidFill>
                <a:latin typeface="Century Gothic"/>
                <a:cs typeface="Century Gothic"/>
              </a:rPr>
              <a:t>(Rooms </a:t>
            </a:r>
            <a:r>
              <a:rPr lang="mr-IN" sz="1400" i="1" dirty="0">
                <a:solidFill>
                  <a:srgbClr val="242852"/>
                </a:solidFill>
                <a:latin typeface="Century Gothic"/>
                <a:cs typeface="Century Gothic"/>
              </a:rPr>
              <a:t>–</a:t>
            </a:r>
            <a:r>
              <a:rPr lang="en-US" sz="1400" i="1" dirty="0">
                <a:solidFill>
                  <a:srgbClr val="242852"/>
                </a:solidFill>
                <a:latin typeface="Century Gothic"/>
                <a:cs typeface="Century Gothic"/>
              </a:rPr>
              <a:t> cleaning, Cages / racks </a:t>
            </a:r>
            <a:r>
              <a:rPr lang="mr-IN" sz="1400" i="1" dirty="0">
                <a:solidFill>
                  <a:srgbClr val="242852"/>
                </a:solidFill>
                <a:latin typeface="Century Gothic"/>
                <a:cs typeface="Century Gothic"/>
              </a:rPr>
              <a:t>–</a:t>
            </a:r>
            <a:r>
              <a:rPr lang="en-US" sz="1400" i="1" dirty="0">
                <a:solidFill>
                  <a:srgbClr val="242852"/>
                </a:solidFill>
                <a:latin typeface="Century Gothic"/>
                <a:cs typeface="Century Gothic"/>
              </a:rPr>
              <a:t> cleaning, changes, Feed / water, Environmental parameters </a:t>
            </a:r>
            <a:r>
              <a:rPr lang="mr-IN" sz="1400" i="1" dirty="0">
                <a:solidFill>
                  <a:srgbClr val="242852"/>
                </a:solidFill>
                <a:latin typeface="Century Gothic"/>
                <a:cs typeface="Century Gothic"/>
              </a:rPr>
              <a:t>–</a:t>
            </a:r>
            <a:r>
              <a:rPr lang="en-US" sz="1400" i="1" dirty="0">
                <a:solidFill>
                  <a:srgbClr val="242852"/>
                </a:solidFill>
                <a:latin typeface="Century Gothic"/>
                <a:cs typeface="Century Gothic"/>
              </a:rPr>
              <a:t> temperature, humidity, light, air)</a:t>
            </a:r>
          </a:p>
          <a:p>
            <a:pPr marL="285750" lvl="1" indent="-285750">
              <a:lnSpc>
                <a:spcPct val="120000"/>
              </a:lnSpc>
              <a:buFont typeface="Arial"/>
              <a:buChar char="•"/>
            </a:pPr>
            <a:r>
              <a:rPr lang="en-US" sz="2000" dirty="0">
                <a:solidFill>
                  <a:srgbClr val="242852"/>
                </a:solidFill>
                <a:latin typeface="Century Gothic"/>
                <a:cs typeface="Century Gothic"/>
              </a:rPr>
              <a:t>Document the routine checks</a:t>
            </a:r>
          </a:p>
          <a:p>
            <a:pPr marL="285750" lvl="1" indent="-285750">
              <a:lnSpc>
                <a:spcPct val="120000"/>
              </a:lnSpc>
              <a:buFont typeface="Arial"/>
              <a:buChar char="•"/>
            </a:pPr>
            <a:r>
              <a:rPr lang="en-US" sz="2000" dirty="0">
                <a:solidFill>
                  <a:srgbClr val="242852"/>
                </a:solidFill>
                <a:latin typeface="Century Gothic"/>
                <a:cs typeface="Century Gothic"/>
              </a:rPr>
              <a:t>Document having deviations from SOPs</a:t>
            </a:r>
          </a:p>
        </p:txBody>
      </p:sp>
      <p:cxnSp>
        <p:nvCxnSpPr>
          <p:cNvPr id="21" name="Straight Connector 20"/>
          <p:cNvCxnSpPr/>
          <p:nvPr/>
        </p:nvCxnSpPr>
        <p:spPr>
          <a:xfrm flipV="1">
            <a:off x="6097213" y="3632134"/>
            <a:ext cx="0" cy="298547"/>
          </a:xfrm>
          <a:prstGeom prst="line">
            <a:avLst/>
          </a:prstGeom>
          <a:ln w="38100" cmpd="sng">
            <a:solidFill>
              <a:srgbClr val="FF6666"/>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811088" y="424872"/>
            <a:ext cx="4029050" cy="2554545"/>
          </a:xfrm>
          <a:prstGeom prst="rect">
            <a:avLst/>
          </a:prstGeom>
          <a:ln>
            <a:solidFill>
              <a:srgbClr val="FD8221"/>
            </a:solidFill>
          </a:ln>
        </p:spPr>
        <p:txBody>
          <a:bodyPr wrap="square">
            <a:spAutoFit/>
          </a:bodyPr>
          <a:lstStyle/>
          <a:p>
            <a:pPr marL="379413" lvl="1" indent="-285750">
              <a:buFont typeface="Arial"/>
              <a:buChar char="•"/>
            </a:pPr>
            <a:r>
              <a:rPr lang="x-none" sz="2000" dirty="0">
                <a:solidFill>
                  <a:srgbClr val="242852"/>
                </a:solidFill>
                <a:latin typeface="Century Gothic"/>
                <a:cs typeface="Century Gothic"/>
              </a:rPr>
              <a:t>Procedure for assignment to groups in the protocol</a:t>
            </a:r>
          </a:p>
          <a:p>
            <a:pPr marL="379413" lvl="1" indent="-285750">
              <a:buFont typeface="Arial"/>
              <a:buChar char="•"/>
            </a:pPr>
            <a:r>
              <a:rPr lang="en-US" sz="2000" dirty="0">
                <a:solidFill>
                  <a:srgbClr val="242852"/>
                </a:solidFill>
                <a:latin typeface="Century Gothic"/>
                <a:cs typeface="Century Gothic"/>
              </a:rPr>
              <a:t>K</a:t>
            </a:r>
            <a:r>
              <a:rPr lang="x-none" sz="2000" dirty="0">
                <a:solidFill>
                  <a:srgbClr val="242852"/>
                </a:solidFill>
                <a:latin typeface="Century Gothic"/>
                <a:cs typeface="Century Gothic"/>
              </a:rPr>
              <a:t>eep data used for assigning groups</a:t>
            </a:r>
          </a:p>
          <a:p>
            <a:pPr marL="379413" lvl="1" indent="-285750">
              <a:buFont typeface="Arial"/>
              <a:buChar char="•"/>
            </a:pPr>
            <a:r>
              <a:rPr lang="en-US" sz="2000" dirty="0">
                <a:solidFill>
                  <a:srgbClr val="242852"/>
                </a:solidFill>
                <a:latin typeface="Century Gothic"/>
                <a:cs typeface="Century Gothic"/>
              </a:rPr>
              <a:t>L</a:t>
            </a:r>
            <a:r>
              <a:rPr lang="x-none" sz="2000" dirty="0">
                <a:solidFill>
                  <a:srgbClr val="242852"/>
                </a:solidFill>
                <a:latin typeface="Century Gothic"/>
                <a:cs typeface="Century Gothic"/>
              </a:rPr>
              <a:t>og locations of rack / cage, if applicable</a:t>
            </a:r>
          </a:p>
          <a:p>
            <a:pPr marL="379413" lvl="1" indent="-285750">
              <a:buFont typeface="Arial"/>
              <a:buChar char="•"/>
            </a:pPr>
            <a:r>
              <a:rPr lang="en-US" sz="2000" dirty="0">
                <a:solidFill>
                  <a:srgbClr val="242852"/>
                </a:solidFill>
                <a:latin typeface="Century Gothic"/>
                <a:cs typeface="Century Gothic"/>
              </a:rPr>
              <a:t>D</a:t>
            </a:r>
            <a:r>
              <a:rPr lang="x-none" sz="2000" dirty="0">
                <a:solidFill>
                  <a:srgbClr val="242852"/>
                </a:solidFill>
                <a:latin typeface="Century Gothic"/>
                <a:cs typeface="Century Gothic"/>
              </a:rPr>
              <a:t>ocument all cases of “disqualification”</a:t>
            </a:r>
            <a:endParaRPr lang="en-US" sz="2000" dirty="0">
              <a:solidFill>
                <a:srgbClr val="242852"/>
              </a:solidFill>
              <a:latin typeface="Century Gothic"/>
              <a:cs typeface="Century Gothic"/>
            </a:endParaRPr>
          </a:p>
        </p:txBody>
      </p:sp>
      <p:cxnSp>
        <p:nvCxnSpPr>
          <p:cNvPr id="23" name="Straight Connector 22"/>
          <p:cNvCxnSpPr/>
          <p:nvPr/>
        </p:nvCxnSpPr>
        <p:spPr>
          <a:xfrm flipV="1">
            <a:off x="8249335" y="2983489"/>
            <a:ext cx="0" cy="298547"/>
          </a:xfrm>
          <a:prstGeom prst="line">
            <a:avLst/>
          </a:prstGeom>
          <a:ln w="38100" cmpd="sng">
            <a:solidFill>
              <a:srgbClr val="FD822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0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2" grpId="0" animBg="1"/>
      <p:bldP spid="20"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81;p63"/>
          <p:cNvSpPr/>
          <p:nvPr/>
        </p:nvSpPr>
        <p:spPr>
          <a:xfrm>
            <a:off x="339053" y="2934848"/>
            <a:ext cx="2771994"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chemeClr val="accent1">
              <a:lumMod val="75000"/>
            </a:schemeClr>
          </a:solidFill>
          <a:ln>
            <a:noFill/>
          </a:ln>
        </p:spPr>
        <p:txBody>
          <a:bodyPr spcFirstLastPara="1" wrap="square" lIns="91425" tIns="45700" rIns="91425" bIns="45700" anchor="t" anchorCtr="0">
            <a:noAutofit/>
          </a:bodyPr>
          <a:lstStyle/>
          <a:p>
            <a:pPr lvl="0" algn="ctr"/>
            <a:r>
              <a:rPr lang="en-US" sz="2000" b="1" dirty="0">
                <a:latin typeface="Palatino"/>
                <a:ea typeface="Calibri"/>
                <a:cs typeface="Palatino"/>
                <a:sym typeface="Calibri"/>
              </a:rPr>
              <a:t>IDENTIFICATION</a:t>
            </a:r>
          </a:p>
        </p:txBody>
      </p:sp>
      <p:sp>
        <p:nvSpPr>
          <p:cNvPr id="6" name="Google Shape;1782;p63"/>
          <p:cNvSpPr/>
          <p:nvPr/>
        </p:nvSpPr>
        <p:spPr>
          <a:xfrm>
            <a:off x="3244347" y="2934848"/>
            <a:ext cx="2771994"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34B2E3"/>
          </a:solidFill>
          <a:ln>
            <a:noFill/>
          </a:ln>
        </p:spPr>
        <p:txBody>
          <a:bodyPr spcFirstLastPara="1" wrap="square" lIns="91425" tIns="45700" rIns="91425" bIns="45700" anchor="t" anchorCtr="0">
            <a:noAutofit/>
          </a:bodyPr>
          <a:lstStyle/>
          <a:p>
            <a:pPr lvl="0" algn="ctr"/>
            <a:r>
              <a:rPr lang="en-US" sz="2000" b="1" dirty="0">
                <a:latin typeface="Palatino"/>
                <a:ea typeface="Calibri"/>
                <a:cs typeface="Palatino"/>
                <a:sym typeface="Calibri"/>
              </a:rPr>
              <a:t>ACCLIMATIZATION</a:t>
            </a:r>
            <a:endParaRPr lang="en-US" b="1" dirty="0">
              <a:latin typeface="Palatino"/>
              <a:ea typeface="Calibri"/>
              <a:cs typeface="Palatino"/>
              <a:sym typeface="Calibri"/>
            </a:endParaRPr>
          </a:p>
        </p:txBody>
      </p:sp>
      <p:sp>
        <p:nvSpPr>
          <p:cNvPr id="9" name="Google Shape;1785;p63"/>
          <p:cNvSpPr/>
          <p:nvPr/>
        </p:nvSpPr>
        <p:spPr>
          <a:xfrm>
            <a:off x="6149642" y="2934848"/>
            <a:ext cx="2771994"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66FFFF"/>
          </a:solidFill>
          <a:ln>
            <a:noFill/>
          </a:ln>
        </p:spPr>
        <p:txBody>
          <a:bodyPr spcFirstLastPara="1" wrap="square" lIns="91425" tIns="45700" rIns="91425" bIns="45700" anchor="t" anchorCtr="0">
            <a:noAutofit/>
          </a:bodyPr>
          <a:lstStyle/>
          <a:p>
            <a:pPr lvl="0" algn="ctr"/>
            <a:r>
              <a:rPr lang="en-US" sz="2000" b="1" dirty="0">
                <a:solidFill>
                  <a:schemeClr val="bg1"/>
                </a:solidFill>
                <a:latin typeface="Palatino"/>
                <a:ea typeface="Calibri"/>
                <a:cs typeface="Palatino"/>
                <a:sym typeface="Calibri"/>
              </a:rPr>
              <a:t>ENVIRONMENT</a:t>
            </a:r>
            <a:endParaRPr lang="en-US" b="1" dirty="0">
              <a:solidFill>
                <a:schemeClr val="bg1"/>
              </a:solidFill>
              <a:latin typeface="Palatino"/>
              <a:ea typeface="Calibri"/>
              <a:cs typeface="Palatino"/>
              <a:sym typeface="Calibri"/>
            </a:endParaRPr>
          </a:p>
        </p:txBody>
      </p:sp>
      <p:sp>
        <p:nvSpPr>
          <p:cNvPr id="42" name="Google Shape;1818;p63"/>
          <p:cNvSpPr txBox="1"/>
          <p:nvPr/>
        </p:nvSpPr>
        <p:spPr>
          <a:xfrm>
            <a:off x="319144" y="3576295"/>
            <a:ext cx="3927177" cy="3150182"/>
          </a:xfrm>
          <a:prstGeom prst="rect">
            <a:avLst/>
          </a:prstGeom>
          <a:noFill/>
          <a:ln>
            <a:solidFill>
              <a:schemeClr val="accent2">
                <a:lumMod val="75000"/>
              </a:schemeClr>
            </a:solidFill>
          </a:ln>
        </p:spPr>
        <p:txBody>
          <a:bodyPr spcFirstLastPara="1" wrap="square" lIns="91425" tIns="45700" rIns="91425" bIns="45700" anchor="t" anchorCtr="0">
            <a:noAutofit/>
          </a:bodyPr>
          <a:lstStyle/>
          <a:p>
            <a:pPr marL="379413" lvl="1" indent="-285750">
              <a:lnSpc>
                <a:spcPct val="120000"/>
              </a:lnSpc>
              <a:buFont typeface="Arial"/>
              <a:buChar char="•"/>
            </a:pPr>
            <a:r>
              <a:rPr lang="x-none" sz="2000" dirty="0">
                <a:latin typeface="Century Gothic"/>
                <a:cs typeface="Century Gothic"/>
              </a:rPr>
              <a:t>Identification during </a:t>
            </a:r>
            <a:r>
              <a:rPr lang="en-US" sz="2000" dirty="0">
                <a:latin typeface="Century Gothic"/>
                <a:cs typeface="Century Gothic"/>
              </a:rPr>
              <a:t>a</a:t>
            </a:r>
            <a:r>
              <a:rPr lang="x-none" sz="2000" dirty="0">
                <a:latin typeface="Century Gothic"/>
                <a:cs typeface="Century Gothic"/>
              </a:rPr>
              <a:t>cclimatization &amp; </a:t>
            </a:r>
            <a:r>
              <a:rPr lang="en-US" sz="2000" dirty="0">
                <a:latin typeface="Century Gothic"/>
                <a:cs typeface="Century Gothic"/>
              </a:rPr>
              <a:t>s</a:t>
            </a:r>
            <a:r>
              <a:rPr lang="x-none" sz="2000" dirty="0">
                <a:latin typeface="Century Gothic"/>
                <a:cs typeface="Century Gothic"/>
              </a:rPr>
              <a:t>tudy</a:t>
            </a:r>
          </a:p>
          <a:p>
            <a:pPr marL="379413" lvl="1" indent="-285750">
              <a:lnSpc>
                <a:spcPct val="120000"/>
              </a:lnSpc>
              <a:buFont typeface="Arial"/>
              <a:buChar char="•"/>
            </a:pPr>
            <a:r>
              <a:rPr lang="x-none" sz="2000" dirty="0">
                <a:latin typeface="Century Gothic"/>
                <a:cs typeface="Century Gothic"/>
              </a:rPr>
              <a:t>Large animals</a:t>
            </a:r>
            <a:r>
              <a:rPr lang="en-US" sz="2000" dirty="0">
                <a:latin typeface="Century Gothic"/>
                <a:cs typeface="Century Gothic"/>
              </a:rPr>
              <a:t> </a:t>
            </a:r>
            <a:r>
              <a:rPr lang="en-US" sz="1600" i="1" dirty="0">
                <a:latin typeface="Century Gothic"/>
                <a:cs typeface="Century Gothic"/>
              </a:rPr>
              <a:t>(individual marks throughout)</a:t>
            </a:r>
            <a:endParaRPr lang="en-US" sz="2000" i="1" dirty="0">
              <a:latin typeface="Century Gothic"/>
              <a:cs typeface="Century Gothic"/>
            </a:endParaRPr>
          </a:p>
          <a:p>
            <a:pPr marL="379413" lvl="1" indent="-285750">
              <a:lnSpc>
                <a:spcPct val="120000"/>
              </a:lnSpc>
              <a:buFont typeface="Arial"/>
              <a:buChar char="•"/>
            </a:pPr>
            <a:r>
              <a:rPr lang="en-US" sz="2000" dirty="0">
                <a:latin typeface="Century Gothic"/>
                <a:cs typeface="Century Gothic"/>
              </a:rPr>
              <a:t>Small animals </a:t>
            </a:r>
            <a:r>
              <a:rPr lang="mr-IN" sz="1600" i="1" dirty="0">
                <a:latin typeface="Century Gothic"/>
                <a:cs typeface="Century Gothic"/>
              </a:rPr>
              <a:t>(</a:t>
            </a:r>
            <a:r>
              <a:rPr lang="en-US" sz="1600" i="1" dirty="0">
                <a:latin typeface="Century Gothic"/>
                <a:cs typeface="Century Gothic"/>
              </a:rPr>
              <a:t>cage labels for acclimatization </a:t>
            </a:r>
            <a:r>
              <a:rPr lang="en-US" sz="1600" i="1" dirty="0">
                <a:latin typeface="Century Gothic"/>
                <a:cs typeface="Century Gothic"/>
                <a:sym typeface="Wingdings"/>
              </a:rPr>
              <a:t> </a:t>
            </a:r>
            <a:r>
              <a:rPr lang="x-none" sz="1600" i="1">
                <a:latin typeface="Century Gothic"/>
                <a:cs typeface="Century Gothic"/>
              </a:rPr>
              <a:t>individual </a:t>
            </a:r>
            <a:r>
              <a:rPr lang="x-none" sz="1600" i="1" dirty="0">
                <a:latin typeface="Century Gothic"/>
                <a:cs typeface="Century Gothic"/>
              </a:rPr>
              <a:t>unique ID for study)</a:t>
            </a:r>
          </a:p>
          <a:p>
            <a:pPr marL="379413" lvl="1" indent="-285750">
              <a:lnSpc>
                <a:spcPct val="120000"/>
              </a:lnSpc>
              <a:buFont typeface="Arial"/>
              <a:buChar char="•"/>
            </a:pPr>
            <a:r>
              <a:rPr lang="x-none" sz="2000" dirty="0">
                <a:latin typeface="Century Gothic"/>
                <a:cs typeface="Century Gothic"/>
              </a:rPr>
              <a:t>Animal ID on all data</a:t>
            </a:r>
          </a:p>
          <a:p>
            <a:pPr marL="379413" lvl="1" indent="-285750">
              <a:lnSpc>
                <a:spcPct val="120000"/>
              </a:lnSpc>
              <a:buFont typeface="Arial"/>
              <a:buChar char="•"/>
            </a:pPr>
            <a:r>
              <a:rPr lang="x-none" sz="2000" dirty="0">
                <a:latin typeface="Century Gothic"/>
                <a:cs typeface="Century Gothic"/>
              </a:rPr>
              <a:t>Regular ID check</a:t>
            </a:r>
            <a:endParaRPr lang="en-US" sz="2000" dirty="0">
              <a:latin typeface="Century Gothic"/>
              <a:cs typeface="Century Gothic"/>
            </a:endParaRPr>
          </a:p>
        </p:txBody>
      </p:sp>
      <p:sp>
        <p:nvSpPr>
          <p:cNvPr id="2" name="Rectangle 1"/>
          <p:cNvSpPr/>
          <p:nvPr/>
        </p:nvSpPr>
        <p:spPr>
          <a:xfrm>
            <a:off x="2505205" y="366552"/>
            <a:ext cx="4333991" cy="2272866"/>
          </a:xfrm>
          <a:prstGeom prst="rect">
            <a:avLst/>
          </a:prstGeom>
          <a:ln>
            <a:solidFill>
              <a:schemeClr val="accent2">
                <a:lumMod val="60000"/>
                <a:lumOff val="40000"/>
              </a:schemeClr>
            </a:solidFill>
          </a:ln>
        </p:spPr>
        <p:txBody>
          <a:bodyPr wrap="square">
            <a:spAutoFit/>
          </a:bodyPr>
          <a:lstStyle/>
          <a:p>
            <a:pPr marL="379413" lvl="1" indent="-285750">
              <a:lnSpc>
                <a:spcPct val="120000"/>
              </a:lnSpc>
              <a:buFont typeface="Arial"/>
              <a:buChar char="•"/>
            </a:pPr>
            <a:r>
              <a:rPr lang="x-none" sz="2000" dirty="0">
                <a:latin typeface="Century Gothic"/>
                <a:cs typeface="Century Gothic"/>
              </a:rPr>
              <a:t>Length depends on species / protocol</a:t>
            </a:r>
          </a:p>
          <a:p>
            <a:pPr marL="379413" lvl="1" indent="-285750">
              <a:lnSpc>
                <a:spcPct val="120000"/>
              </a:lnSpc>
              <a:buFont typeface="Arial"/>
              <a:buChar char="•"/>
            </a:pPr>
            <a:r>
              <a:rPr lang="en-US" sz="2000" dirty="0">
                <a:latin typeface="Century Gothic"/>
                <a:cs typeface="Century Gothic"/>
              </a:rPr>
              <a:t>H</a:t>
            </a:r>
            <a:r>
              <a:rPr lang="x-none" sz="2000" dirty="0">
                <a:latin typeface="Century Gothic"/>
                <a:cs typeface="Century Gothic"/>
              </a:rPr>
              <a:t>ealth check at specified times</a:t>
            </a:r>
          </a:p>
          <a:p>
            <a:pPr marL="379413" lvl="1" indent="-285750">
              <a:lnSpc>
                <a:spcPct val="120000"/>
              </a:lnSpc>
              <a:buFont typeface="Arial"/>
              <a:buChar char="•"/>
            </a:pPr>
            <a:r>
              <a:rPr lang="en-US" sz="2000" dirty="0">
                <a:latin typeface="Century Gothic"/>
                <a:cs typeface="Century Gothic"/>
              </a:rPr>
              <a:t>D</a:t>
            </a:r>
            <a:r>
              <a:rPr lang="x-none" sz="2000" dirty="0">
                <a:latin typeface="Century Gothic"/>
                <a:cs typeface="Century Gothic"/>
              </a:rPr>
              <a:t>ocument preparation / approval of study room</a:t>
            </a:r>
          </a:p>
        </p:txBody>
      </p:sp>
      <p:cxnSp>
        <p:nvCxnSpPr>
          <p:cNvPr id="17" name="Straight Connector 16"/>
          <p:cNvCxnSpPr/>
          <p:nvPr/>
        </p:nvCxnSpPr>
        <p:spPr>
          <a:xfrm flipV="1">
            <a:off x="1688651" y="3277749"/>
            <a:ext cx="0" cy="314461"/>
          </a:xfrm>
          <a:prstGeom prst="lin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664338" y="2636829"/>
            <a:ext cx="0" cy="298547"/>
          </a:xfrm>
          <a:prstGeom prst="line">
            <a:avLst/>
          </a:prstGeom>
          <a:ln w="38100" cmpd="sng">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Google Shape;1818;p63"/>
          <p:cNvSpPr txBox="1"/>
          <p:nvPr/>
        </p:nvSpPr>
        <p:spPr>
          <a:xfrm>
            <a:off x="5035463" y="3589084"/>
            <a:ext cx="3806896" cy="3037184"/>
          </a:xfrm>
          <a:prstGeom prst="rect">
            <a:avLst/>
          </a:prstGeom>
          <a:noFill/>
          <a:ln>
            <a:solidFill>
              <a:srgbClr val="66FFFF"/>
            </a:solidFill>
          </a:ln>
        </p:spPr>
        <p:txBody>
          <a:bodyPr spcFirstLastPara="1" wrap="square" lIns="91425" tIns="45700" rIns="91425" bIns="45700" anchor="t" anchorCtr="0">
            <a:noAutofit/>
          </a:bodyPr>
          <a:lstStyle/>
          <a:p>
            <a:pPr marL="379413" lvl="1" indent="-285750">
              <a:lnSpc>
                <a:spcPct val="120000"/>
              </a:lnSpc>
              <a:buFont typeface="Arial"/>
              <a:buChar char="•"/>
            </a:pPr>
            <a:r>
              <a:rPr lang="x-none" sz="2000" dirty="0">
                <a:latin typeface="Century Gothic"/>
                <a:cs typeface="Century Gothic"/>
              </a:rPr>
              <a:t>GLP requires “</a:t>
            </a:r>
            <a:r>
              <a:rPr lang="mr-IN" sz="2000" dirty="0">
                <a:latin typeface="Century Gothic"/>
                <a:cs typeface="Century Gothic"/>
              </a:rPr>
              <a:t>..a description of all circumstances that may have affected the quality or integrity of the data”</a:t>
            </a:r>
          </a:p>
          <a:p>
            <a:pPr marL="379413" lvl="1" indent="-285750">
              <a:lnSpc>
                <a:spcPct val="120000"/>
              </a:lnSpc>
              <a:buFont typeface="Arial"/>
              <a:buChar char="•"/>
            </a:pPr>
            <a:r>
              <a:rPr lang="mr-IN" sz="2000" dirty="0">
                <a:latin typeface="Century Gothic"/>
                <a:cs typeface="Century Gothic"/>
              </a:rPr>
              <a:t>Environmental conditions belong to these circumstances.</a:t>
            </a:r>
            <a:endParaRPr lang="en-US" sz="2000" dirty="0">
              <a:latin typeface="Century Gothic"/>
              <a:cs typeface="Century Gothic"/>
            </a:endParaRPr>
          </a:p>
        </p:txBody>
      </p:sp>
      <p:cxnSp>
        <p:nvCxnSpPr>
          <p:cNvPr id="21" name="Straight Connector 20"/>
          <p:cNvCxnSpPr/>
          <p:nvPr/>
        </p:nvCxnSpPr>
        <p:spPr>
          <a:xfrm flipV="1">
            <a:off x="7466717" y="3293663"/>
            <a:ext cx="0" cy="298547"/>
          </a:xfrm>
          <a:prstGeom prst="line">
            <a:avLst/>
          </a:prstGeom>
          <a:ln w="38100" cmpd="sng">
            <a:solidFill>
              <a:srgbClr val="66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00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243209" y="199894"/>
            <a:ext cx="8900791" cy="6658106"/>
            <a:chOff x="1320790" y="943987"/>
            <a:chExt cx="6619875" cy="4613322"/>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790" y="1077384"/>
              <a:ext cx="6619875" cy="447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1668294" y="943987"/>
              <a:ext cx="6272370" cy="16347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2"/>
          <p:cNvSpPr txBox="1">
            <a:spLocks/>
          </p:cNvSpPr>
          <p:nvPr/>
        </p:nvSpPr>
        <p:spPr>
          <a:xfrm>
            <a:off x="685800" y="199894"/>
            <a:ext cx="7543800"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chemeClr val="bg1"/>
                </a:solidFill>
              </a:rPr>
              <a:t>3. Documentation</a:t>
            </a:r>
            <a:endParaRPr lang="en-US" b="1" dirty="0">
              <a:solidFill>
                <a:schemeClr val="bg1"/>
              </a:solidFill>
            </a:endParaRPr>
          </a:p>
        </p:txBody>
      </p:sp>
      <p:sp>
        <p:nvSpPr>
          <p:cNvPr id="7" name="Content Placeholder 1"/>
          <p:cNvSpPr txBox="1">
            <a:spLocks/>
          </p:cNvSpPr>
          <p:nvPr/>
        </p:nvSpPr>
        <p:spPr>
          <a:xfrm>
            <a:off x="685800" y="1249394"/>
            <a:ext cx="7637786" cy="1196237"/>
          </a:xfrm>
          <a:prstGeom prst="rect">
            <a:avLst/>
          </a:prstGeom>
          <a:effectLst/>
        </p:spPr>
        <p:txBody>
          <a:bodyPr/>
          <a:lstStyle>
            <a:lvl1pPr marL="274320" indent="-256032" algn="l" defTabSz="914400" rtl="0" eaLnBrk="1" latinLnBrk="0" hangingPunct="1">
              <a:spcBef>
                <a:spcPct val="20000"/>
              </a:spcBef>
              <a:spcAft>
                <a:spcPts val="0"/>
              </a:spcAft>
              <a:buSzPct val="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2400" kern="1200">
                <a:solidFill>
                  <a:srgbClr val="FFFF00"/>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2200" kern="1200">
                <a:solidFill>
                  <a:srgbClr val="30F0F8"/>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22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a:solidFill>
                  <a:srgbClr val="000000"/>
                </a:solidFill>
                <a:effectLst/>
              </a:rPr>
              <a:t>Institute’s rules for organizing and conducting GLP studies must be documented </a:t>
            </a:r>
            <a:r>
              <a:rPr lang="en-US" dirty="0">
                <a:solidFill>
                  <a:srgbClr val="000000"/>
                </a:solidFill>
                <a:effectLst/>
                <a:sym typeface="Wingdings"/>
              </a:rPr>
              <a:t> approved by management</a:t>
            </a:r>
          </a:p>
          <a:p>
            <a:pPr marL="18288" indent="0">
              <a:buNone/>
            </a:pPr>
            <a:endParaRPr lang="en-US" b="1" u="sng" dirty="0">
              <a:solidFill>
                <a:srgbClr val="000000"/>
              </a:solidFill>
              <a:effectLst/>
              <a:sym typeface="Wingdings"/>
            </a:endParaRPr>
          </a:p>
        </p:txBody>
      </p:sp>
      <p:sp>
        <p:nvSpPr>
          <p:cNvPr id="9" name="Rectangle 22"/>
          <p:cNvSpPr>
            <a:spLocks noChangeArrowheads="1"/>
          </p:cNvSpPr>
          <p:nvPr/>
        </p:nvSpPr>
        <p:spPr bwMode="auto">
          <a:xfrm>
            <a:off x="373380" y="3340684"/>
            <a:ext cx="344368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300" b="1" dirty="0">
                <a:solidFill>
                  <a:schemeClr val="bg1"/>
                </a:solidFill>
                <a:latin typeface="Palatino" pitchFamily="2" charset="77"/>
                <a:ea typeface="Palatino" pitchFamily="2" charset="77"/>
              </a:rPr>
              <a:t>PRESCRIPTIVE DOCUMENTS</a:t>
            </a:r>
            <a:endParaRPr lang="en-US" altLang="en-US" sz="2300" dirty="0">
              <a:solidFill>
                <a:schemeClr val="bg1"/>
              </a:solidFill>
              <a:latin typeface="Palatino" pitchFamily="2" charset="77"/>
              <a:ea typeface="Palatino" pitchFamily="2" charset="77"/>
            </a:endParaRPr>
          </a:p>
        </p:txBody>
      </p:sp>
      <p:sp>
        <p:nvSpPr>
          <p:cNvPr id="10" name="Rectangle 22"/>
          <p:cNvSpPr>
            <a:spLocks noChangeArrowheads="1"/>
          </p:cNvSpPr>
          <p:nvPr/>
        </p:nvSpPr>
        <p:spPr bwMode="auto">
          <a:xfrm>
            <a:off x="5325799" y="5443962"/>
            <a:ext cx="344368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2400" b="1" dirty="0">
                <a:solidFill>
                  <a:srgbClr val="000000"/>
                </a:solidFill>
                <a:latin typeface="Palatino" pitchFamily="2" charset="77"/>
                <a:ea typeface="Palatino" pitchFamily="2" charset="77"/>
              </a:rPr>
              <a:t>DESCRIPTIVE DOCUMENTS</a:t>
            </a:r>
          </a:p>
        </p:txBody>
      </p:sp>
      <p:sp>
        <p:nvSpPr>
          <p:cNvPr id="11" name="Rectangle 10"/>
          <p:cNvSpPr/>
          <p:nvPr/>
        </p:nvSpPr>
        <p:spPr>
          <a:xfrm>
            <a:off x="2595825" y="2580731"/>
            <a:ext cx="4988765" cy="2354491"/>
          </a:xfrm>
          <a:prstGeom prst="rect">
            <a:avLst/>
          </a:prstGeom>
        </p:spPr>
        <p:txBody>
          <a:bodyPr wrap="square">
            <a:spAutoFit/>
          </a:bodyPr>
          <a:lstStyle/>
          <a:p>
            <a:pPr marL="285750" lvl="1" indent="-285750">
              <a:buFont typeface="Arial"/>
              <a:buChar char="•"/>
            </a:pPr>
            <a:r>
              <a:rPr lang="x-none" sz="2100" dirty="0">
                <a:latin typeface="Century Gothic"/>
                <a:cs typeface="Century Gothic"/>
                <a:sym typeface="Wingdings"/>
              </a:rPr>
              <a:t>Formal documents</a:t>
            </a:r>
          </a:p>
          <a:p>
            <a:pPr marL="285750" lvl="1" indent="-285750">
              <a:buFont typeface="Arial"/>
              <a:buChar char="•"/>
            </a:pPr>
            <a:r>
              <a:rPr lang="x-none" sz="2100" dirty="0">
                <a:latin typeface="Century Gothic"/>
                <a:cs typeface="Century Gothic"/>
                <a:sym typeface="Wingdings"/>
              </a:rPr>
              <a:t>Must be scrupulously followed</a:t>
            </a:r>
          </a:p>
          <a:p>
            <a:pPr marL="285750" lvl="1" indent="-285750">
              <a:buFont typeface="Arial"/>
              <a:buChar char="•"/>
            </a:pPr>
            <a:r>
              <a:rPr lang="x-none" sz="2100" dirty="0">
                <a:latin typeface="Century Gothic"/>
                <a:cs typeface="Century Gothic"/>
                <a:sym typeface="Wingdings"/>
              </a:rPr>
              <a:t>Rules </a:t>
            </a:r>
            <a:r>
              <a:rPr lang="en-US" sz="2100" dirty="0">
                <a:latin typeface="Century Gothic"/>
                <a:cs typeface="Century Gothic"/>
                <a:sym typeface="Wingdings"/>
              </a:rPr>
              <a:t>define who does what, how, when &amp; where (sometimes why)</a:t>
            </a:r>
            <a:endParaRPr lang="x-none" sz="2100" dirty="0">
              <a:latin typeface="Century Gothic"/>
              <a:cs typeface="Century Gothic"/>
              <a:sym typeface="Wingdings"/>
            </a:endParaRPr>
          </a:p>
          <a:p>
            <a:pPr marL="285750" indent="-285750">
              <a:buFont typeface="Arial"/>
              <a:buChar char="•"/>
            </a:pPr>
            <a:r>
              <a:rPr lang="en-US" altLang="ru-RU" sz="2100" dirty="0">
                <a:latin typeface="Century Gothic"/>
                <a:cs typeface="Century Gothic"/>
              </a:rPr>
              <a:t>Two main types </a:t>
            </a:r>
            <a:r>
              <a:rPr lang="mr-IN" altLang="ru-RU" sz="2100" dirty="0">
                <a:latin typeface="Century Gothic"/>
                <a:cs typeface="Century Gothic"/>
              </a:rPr>
              <a:t>–</a:t>
            </a:r>
            <a:r>
              <a:rPr lang="en-US" altLang="ru-RU" sz="2100" dirty="0">
                <a:latin typeface="Century Gothic"/>
                <a:cs typeface="Century Gothic"/>
              </a:rPr>
              <a:t> (</a:t>
            </a:r>
            <a:r>
              <a:rPr lang="en-US" altLang="ru-RU" sz="2100" dirty="0" err="1">
                <a:latin typeface="Century Gothic"/>
                <a:cs typeface="Century Gothic"/>
              </a:rPr>
              <a:t>i</a:t>
            </a:r>
            <a:r>
              <a:rPr lang="en-US" altLang="ru-RU" sz="2100" dirty="0">
                <a:latin typeface="Century Gothic"/>
                <a:cs typeface="Century Gothic"/>
              </a:rPr>
              <a:t>) Study Plan / Protocol &amp; (ii) SOP </a:t>
            </a:r>
            <a:endParaRPr lang="ru-RU" altLang="ru-RU" sz="2100" dirty="0">
              <a:latin typeface="Century Gothic"/>
              <a:cs typeface="Century Gothic"/>
            </a:endParaRPr>
          </a:p>
          <a:p>
            <a:pPr marL="285750" lvl="1" indent="-285750">
              <a:buFont typeface="Arial"/>
              <a:buChar char="•"/>
            </a:pPr>
            <a:endParaRPr lang="x-none" sz="2100" dirty="0">
              <a:sym typeface="Wingdings"/>
            </a:endParaRPr>
          </a:p>
        </p:txBody>
      </p:sp>
      <p:sp>
        <p:nvSpPr>
          <p:cNvPr id="12" name="Rectangle 11"/>
          <p:cNvSpPr/>
          <p:nvPr/>
        </p:nvSpPr>
        <p:spPr>
          <a:xfrm>
            <a:off x="2152656" y="4766854"/>
            <a:ext cx="4296700" cy="2031325"/>
          </a:xfrm>
          <a:prstGeom prst="rect">
            <a:avLst/>
          </a:prstGeom>
        </p:spPr>
        <p:txBody>
          <a:bodyPr wrap="square">
            <a:spAutoFit/>
          </a:bodyPr>
          <a:lstStyle/>
          <a:p>
            <a:pPr marL="285750" lvl="1" indent="-285750">
              <a:buFont typeface="Arial"/>
              <a:buChar char="•"/>
            </a:pPr>
            <a:r>
              <a:rPr lang="x-none" sz="2100" dirty="0">
                <a:latin typeface="Century Gothic"/>
                <a:cs typeface="Century Gothic"/>
                <a:sym typeface="Wingdings"/>
              </a:rPr>
              <a:t>Descriptive nature</a:t>
            </a:r>
          </a:p>
          <a:p>
            <a:pPr marL="285750" lvl="1" indent="-285750">
              <a:buFont typeface="Arial"/>
              <a:buChar char="•"/>
            </a:pPr>
            <a:r>
              <a:rPr lang="x-none" sz="2100" dirty="0">
                <a:latin typeface="Century Gothic"/>
                <a:cs typeface="Century Gothic"/>
                <a:sym typeface="Wingdings"/>
              </a:rPr>
              <a:t>Followed as per the given format / standard</a:t>
            </a:r>
          </a:p>
          <a:p>
            <a:pPr marL="285750" indent="-285750">
              <a:buFont typeface="Arial"/>
              <a:buChar char="•"/>
            </a:pPr>
            <a:r>
              <a:rPr lang="x-none" altLang="ru-RU" sz="2100" dirty="0">
                <a:latin typeface="Century Gothic"/>
                <a:cs typeface="Century Gothic"/>
              </a:rPr>
              <a:t>Includes</a:t>
            </a:r>
            <a:endParaRPr lang="en-US" altLang="ru-RU" sz="2100" dirty="0">
              <a:latin typeface="Century Gothic"/>
              <a:cs typeface="Century Gothic"/>
            </a:endParaRPr>
          </a:p>
          <a:p>
            <a:pPr marL="742950" lvl="1" indent="-285750">
              <a:buFont typeface="Courier New"/>
              <a:buChar char="o"/>
            </a:pPr>
            <a:r>
              <a:rPr lang="en-US" altLang="ru-RU" sz="2100" dirty="0">
                <a:latin typeface="Century Gothic"/>
                <a:cs typeface="Century Gothic"/>
              </a:rPr>
              <a:t>Data collection</a:t>
            </a:r>
          </a:p>
          <a:p>
            <a:pPr marL="742950" lvl="1" indent="-285750">
              <a:buFont typeface="Courier New"/>
              <a:buChar char="o"/>
            </a:pPr>
            <a:r>
              <a:rPr lang="en-US" altLang="ru-RU" sz="2100" dirty="0">
                <a:latin typeface="Century Gothic"/>
                <a:cs typeface="Century Gothic"/>
              </a:rPr>
              <a:t>Final Report</a:t>
            </a:r>
            <a:endParaRPr lang="ru-RU" altLang="ru-RU" sz="2100" dirty="0">
              <a:latin typeface="Century Gothic"/>
              <a:cs typeface="Century Gothic"/>
            </a:endParaRPr>
          </a:p>
        </p:txBody>
      </p:sp>
    </p:spTree>
    <p:extLst>
      <p:ext uri="{BB962C8B-B14F-4D97-AF65-F5344CB8AC3E}">
        <p14:creationId xmlns:p14="http://schemas.microsoft.com/office/powerpoint/2010/main" val="3537834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3" name="Google Shape;1781;p63"/>
          <p:cNvSpPr/>
          <p:nvPr/>
        </p:nvSpPr>
        <p:spPr>
          <a:xfrm>
            <a:off x="217441" y="789956"/>
            <a:ext cx="2159994"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8C103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x-none" sz="2000" b="1" dirty="0">
                <a:latin typeface="Palatino"/>
                <a:ea typeface="Calibri"/>
                <a:cs typeface="Palatino"/>
                <a:sym typeface="Calibri"/>
              </a:rPr>
              <a:t>WHAT?</a:t>
            </a:r>
            <a:endParaRPr sz="2000" b="1" i="0" u="none" dirty="0">
              <a:latin typeface="Palatino"/>
              <a:ea typeface="Calibri"/>
              <a:cs typeface="Palatino"/>
              <a:sym typeface="Calibri"/>
            </a:endParaRPr>
          </a:p>
        </p:txBody>
      </p:sp>
      <p:sp>
        <p:nvSpPr>
          <p:cNvPr id="4" name="Google Shape;1782;p63"/>
          <p:cNvSpPr/>
          <p:nvPr/>
        </p:nvSpPr>
        <p:spPr>
          <a:xfrm>
            <a:off x="4377524" y="789956"/>
            <a:ext cx="2159994"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A94547"/>
          </a:solidFill>
          <a:ln>
            <a:solidFill>
              <a:srgbClr val="AD4848"/>
            </a:solidFill>
          </a:ln>
        </p:spPr>
        <p:txBody>
          <a:bodyPr spcFirstLastPara="1" wrap="square" lIns="91425" tIns="45700" rIns="91425" bIns="45700" anchor="t" anchorCtr="0">
            <a:noAutofit/>
          </a:bodyPr>
          <a:lstStyle/>
          <a:p>
            <a:pPr lvl="0" algn="ctr"/>
            <a:r>
              <a:rPr lang="en-US" sz="2000" b="1" dirty="0">
                <a:latin typeface="Palatino"/>
                <a:ea typeface="Calibri"/>
                <a:cs typeface="Palatino"/>
                <a:sym typeface="Calibri"/>
              </a:rPr>
              <a:t>CONTENT</a:t>
            </a:r>
            <a:endParaRPr lang="en-US" b="1" dirty="0">
              <a:latin typeface="Palatino"/>
              <a:ea typeface="Calibri"/>
              <a:cs typeface="Palatino"/>
              <a:sym typeface="Calibri"/>
            </a:endParaRPr>
          </a:p>
        </p:txBody>
      </p:sp>
      <p:sp>
        <p:nvSpPr>
          <p:cNvPr id="7" name="Google Shape;1818;p63"/>
          <p:cNvSpPr txBox="1"/>
          <p:nvPr/>
        </p:nvSpPr>
        <p:spPr>
          <a:xfrm>
            <a:off x="161884" y="1132854"/>
            <a:ext cx="3826222" cy="5563511"/>
          </a:xfrm>
          <a:prstGeom prst="rect">
            <a:avLst/>
          </a:prstGeom>
          <a:noFill/>
          <a:ln w="19050" cmpd="sng">
            <a:solidFill>
              <a:srgbClr val="C20706"/>
            </a:solidFill>
            <a:prstDash val="sysDash"/>
          </a:ln>
        </p:spPr>
        <p:txBody>
          <a:bodyPr spcFirstLastPara="1" wrap="square" lIns="91425" tIns="45700" rIns="91425" bIns="45700" anchor="t" anchorCtr="0">
            <a:noAutofit/>
          </a:bodyPr>
          <a:lstStyle/>
          <a:p>
            <a:pPr marL="285750" indent="-285750">
              <a:lnSpc>
                <a:spcPct val="120000"/>
              </a:lnSpc>
              <a:buFont typeface="Arial"/>
              <a:buChar char="•"/>
            </a:pPr>
            <a:r>
              <a:rPr lang="en-US" sz="2000" dirty="0">
                <a:solidFill>
                  <a:srgbClr val="242852"/>
                </a:solidFill>
                <a:latin typeface="Century Gothic"/>
                <a:cs typeface="Arial" panose="020B0604020202020204" pitchFamily="34" charset="0"/>
              </a:rPr>
              <a:t>Defines study design</a:t>
            </a:r>
          </a:p>
          <a:p>
            <a:pPr marL="285750" indent="-285750">
              <a:lnSpc>
                <a:spcPct val="120000"/>
              </a:lnSpc>
              <a:buFont typeface="Arial"/>
              <a:buChar char="•"/>
            </a:pPr>
            <a:r>
              <a:rPr lang="en-US" sz="2000" dirty="0">
                <a:solidFill>
                  <a:srgbClr val="242852"/>
                </a:solidFill>
                <a:latin typeface="Century Gothic"/>
                <a:cs typeface="Arial" panose="020B0604020202020204" pitchFamily="34" charset="0"/>
              </a:rPr>
              <a:t>Overall plan of experiment</a:t>
            </a:r>
          </a:p>
          <a:p>
            <a:pPr marL="285750" indent="-285750">
              <a:lnSpc>
                <a:spcPct val="120000"/>
              </a:lnSpc>
              <a:buFont typeface="Arial"/>
              <a:buChar char="•"/>
            </a:pPr>
            <a:r>
              <a:rPr lang="en-US" sz="2000" dirty="0">
                <a:solidFill>
                  <a:srgbClr val="242852"/>
                </a:solidFill>
                <a:latin typeface="Century Gothic"/>
                <a:cs typeface="Arial" panose="020B0604020202020204" pitchFamily="34" charset="0"/>
              </a:rPr>
              <a:t>Info on major events of the study</a:t>
            </a:r>
          </a:p>
          <a:p>
            <a:pPr marL="742950" lvl="1" indent="-285750">
              <a:lnSpc>
                <a:spcPct val="120000"/>
              </a:lnSpc>
              <a:buFont typeface="Courier New"/>
              <a:buChar char="o"/>
            </a:pPr>
            <a:r>
              <a:rPr lang="en-US" sz="1600" dirty="0">
                <a:solidFill>
                  <a:srgbClr val="C00000"/>
                </a:solidFill>
                <a:latin typeface="Century Gothic"/>
                <a:cs typeface="Arial" panose="020B0604020202020204" pitchFamily="34" charset="0"/>
              </a:rPr>
              <a:t>Provides enough information about the methods used to perform the study</a:t>
            </a:r>
          </a:p>
          <a:p>
            <a:pPr marL="742950" lvl="1" indent="-285750">
              <a:lnSpc>
                <a:spcPct val="120000"/>
              </a:lnSpc>
              <a:buFont typeface="Courier New"/>
              <a:buChar char="o"/>
            </a:pPr>
            <a:r>
              <a:rPr lang="en-US" sz="1600" dirty="0">
                <a:solidFill>
                  <a:srgbClr val="C00000"/>
                </a:solidFill>
                <a:latin typeface="Century Gothic"/>
                <a:cs typeface="Arial" panose="020B0604020202020204" pitchFamily="34" charset="0"/>
              </a:rPr>
              <a:t> May follow international scientific guidelines (optional)</a:t>
            </a:r>
          </a:p>
          <a:p>
            <a:pPr marL="285750" indent="-285750">
              <a:lnSpc>
                <a:spcPct val="120000"/>
              </a:lnSpc>
              <a:buFont typeface="Arial"/>
              <a:buChar char="•"/>
            </a:pPr>
            <a:r>
              <a:rPr lang="en-US" sz="2000" dirty="0">
                <a:solidFill>
                  <a:srgbClr val="242852"/>
                </a:solidFill>
                <a:latin typeface="Century Gothic"/>
                <a:cs typeface="Arial" panose="020B0604020202020204" pitchFamily="34" charset="0"/>
              </a:rPr>
              <a:t>Must be approved by the Study Director, even if the study is sponsored by another organization</a:t>
            </a:r>
          </a:p>
          <a:p>
            <a:pPr marL="285750" indent="-285750">
              <a:lnSpc>
                <a:spcPct val="120000"/>
              </a:lnSpc>
              <a:buFont typeface="Arial"/>
              <a:buChar char="•"/>
            </a:pPr>
            <a:r>
              <a:rPr lang="en-US" sz="2000" dirty="0">
                <a:solidFill>
                  <a:srgbClr val="242852"/>
                </a:solidFill>
                <a:latin typeface="Century Gothic"/>
                <a:cs typeface="Arial" panose="020B0604020202020204" pitchFamily="34" charset="0"/>
              </a:rPr>
              <a:t>Provides overall timeframe </a:t>
            </a:r>
            <a:r>
              <a:rPr lang="en-US" sz="2000" dirty="0">
                <a:solidFill>
                  <a:srgbClr val="242852"/>
                </a:solidFill>
                <a:latin typeface="Century Gothic"/>
                <a:cs typeface="Arial" panose="020B0604020202020204" pitchFamily="34" charset="0"/>
                <a:sym typeface="Wingdings"/>
              </a:rPr>
              <a:t> “MASTER PLAN”</a:t>
            </a:r>
            <a:endParaRPr lang="en-US" sz="2000" dirty="0">
              <a:solidFill>
                <a:srgbClr val="242852"/>
              </a:solidFill>
              <a:latin typeface="Century Gothic"/>
              <a:cs typeface="Arial" panose="020B0604020202020204" pitchFamily="34" charset="0"/>
            </a:endParaRPr>
          </a:p>
        </p:txBody>
      </p:sp>
      <p:sp>
        <p:nvSpPr>
          <p:cNvPr id="8" name="Rectangle 7"/>
          <p:cNvSpPr/>
          <p:nvPr/>
        </p:nvSpPr>
        <p:spPr>
          <a:xfrm>
            <a:off x="4205547" y="1135463"/>
            <a:ext cx="4776568" cy="5563511"/>
          </a:xfrm>
          <a:prstGeom prst="rect">
            <a:avLst/>
          </a:prstGeom>
          <a:ln w="19050" cmpd="sng">
            <a:solidFill>
              <a:srgbClr val="AD4848"/>
            </a:solidFill>
            <a:prstDash val="sysDash"/>
          </a:ln>
        </p:spPr>
        <p:txBody>
          <a:bodyPr wrap="square">
            <a:spAutoFit/>
          </a:bodyPr>
          <a:lstStyle/>
          <a:p>
            <a:pPr marL="285750" lvl="1" indent="-285750">
              <a:lnSpc>
                <a:spcPct val="120000"/>
              </a:lnSpc>
              <a:buFont typeface="Arial"/>
              <a:buChar char="•"/>
            </a:pPr>
            <a:r>
              <a:rPr lang="en-US" sz="2000" dirty="0">
                <a:solidFill>
                  <a:srgbClr val="242852"/>
                </a:solidFill>
                <a:latin typeface="Century Gothic"/>
                <a:cs typeface="Century Gothic"/>
              </a:rPr>
              <a:t>Scientific requirements of the study</a:t>
            </a:r>
          </a:p>
          <a:p>
            <a:pPr marL="285750" lvl="1" indent="-285750">
              <a:lnSpc>
                <a:spcPct val="120000"/>
              </a:lnSpc>
              <a:buFont typeface="Arial"/>
              <a:buChar char="•"/>
            </a:pPr>
            <a:r>
              <a:rPr lang="en-US" sz="2000" dirty="0">
                <a:solidFill>
                  <a:srgbClr val="242852"/>
                </a:solidFill>
                <a:latin typeface="Century Gothic"/>
                <a:cs typeface="Century Gothic"/>
              </a:rPr>
              <a:t>Comply with GLP</a:t>
            </a:r>
          </a:p>
          <a:p>
            <a:pPr marL="742950" lvl="3" indent="-285750">
              <a:lnSpc>
                <a:spcPct val="120000"/>
              </a:lnSpc>
              <a:buFont typeface="Courier New"/>
              <a:buChar char="o"/>
            </a:pPr>
            <a:r>
              <a:rPr lang="en-US" sz="1600" dirty="0">
                <a:solidFill>
                  <a:srgbClr val="C00000"/>
                </a:solidFill>
                <a:latin typeface="Century Gothic"/>
                <a:cs typeface="Century Gothic"/>
              </a:rPr>
              <a:t>Identification number</a:t>
            </a:r>
          </a:p>
          <a:p>
            <a:pPr marL="742950" lvl="3" indent="-285750">
              <a:lnSpc>
                <a:spcPct val="120000"/>
              </a:lnSpc>
              <a:buFont typeface="Courier New"/>
              <a:buChar char="o"/>
            </a:pPr>
            <a:r>
              <a:rPr lang="en-US" sz="1600" dirty="0">
                <a:solidFill>
                  <a:srgbClr val="C00000"/>
                </a:solidFill>
                <a:latin typeface="Century Gothic"/>
                <a:cs typeface="Century Gothic"/>
              </a:rPr>
              <a:t>Title and statement of purpose</a:t>
            </a:r>
          </a:p>
          <a:p>
            <a:pPr marL="742950" lvl="3" indent="-285750">
              <a:lnSpc>
                <a:spcPct val="120000"/>
              </a:lnSpc>
              <a:buFont typeface="Courier New"/>
              <a:buChar char="o"/>
            </a:pPr>
            <a:r>
              <a:rPr lang="en-US" sz="1600" dirty="0">
                <a:solidFill>
                  <a:srgbClr val="C00000"/>
                </a:solidFill>
                <a:latin typeface="Century Gothic"/>
                <a:cs typeface="Century Gothic"/>
              </a:rPr>
              <a:t>Identification of test (and control) items</a:t>
            </a:r>
          </a:p>
          <a:p>
            <a:pPr marL="742950" lvl="4" indent="-285750">
              <a:lnSpc>
                <a:spcPct val="120000"/>
              </a:lnSpc>
              <a:buFont typeface="Courier New"/>
              <a:buChar char="o"/>
            </a:pPr>
            <a:r>
              <a:rPr lang="en-US" sz="1600" dirty="0">
                <a:solidFill>
                  <a:srgbClr val="C00000"/>
                </a:solidFill>
                <a:latin typeface="Century Gothic"/>
                <a:cs typeface="Century Gothic"/>
              </a:rPr>
              <a:t>Chemical names/codes/specifications</a:t>
            </a:r>
          </a:p>
          <a:p>
            <a:pPr marL="742950" lvl="3" indent="-285750">
              <a:lnSpc>
                <a:spcPct val="120000"/>
              </a:lnSpc>
              <a:buFont typeface="Courier New"/>
              <a:buChar char="o"/>
            </a:pPr>
            <a:r>
              <a:rPr lang="en-US" sz="1600" dirty="0">
                <a:solidFill>
                  <a:srgbClr val="C00000"/>
                </a:solidFill>
                <a:latin typeface="Century Gothic"/>
                <a:cs typeface="Century Gothic"/>
              </a:rPr>
              <a:t>Name of sponsor &amp; address of test facility</a:t>
            </a:r>
          </a:p>
          <a:p>
            <a:pPr marL="742950" lvl="3" indent="-285750">
              <a:lnSpc>
                <a:spcPct val="120000"/>
              </a:lnSpc>
              <a:buFont typeface="Courier New"/>
              <a:buChar char="o"/>
            </a:pPr>
            <a:r>
              <a:rPr lang="en-US" sz="1600" dirty="0">
                <a:solidFill>
                  <a:srgbClr val="C00000"/>
                </a:solidFill>
                <a:latin typeface="Century Gothic"/>
                <a:cs typeface="Century Gothic"/>
              </a:rPr>
              <a:t>Name of study director and other responsible personnel</a:t>
            </a:r>
          </a:p>
          <a:p>
            <a:pPr marL="742950" lvl="3" indent="-285750">
              <a:lnSpc>
                <a:spcPct val="120000"/>
              </a:lnSpc>
              <a:buFont typeface="Courier New"/>
              <a:buChar char="o"/>
            </a:pPr>
            <a:r>
              <a:rPr lang="en-US" sz="1600" dirty="0">
                <a:solidFill>
                  <a:srgbClr val="C00000"/>
                </a:solidFill>
                <a:latin typeface="Century Gothic"/>
                <a:cs typeface="Century Gothic"/>
              </a:rPr>
              <a:t>Proposed dates</a:t>
            </a:r>
          </a:p>
          <a:p>
            <a:pPr marL="742950" lvl="3" indent="-285750">
              <a:lnSpc>
                <a:spcPct val="120000"/>
              </a:lnSpc>
              <a:buFont typeface="Courier New"/>
              <a:buChar char="o"/>
            </a:pPr>
            <a:r>
              <a:rPr lang="en-US" sz="1600" dirty="0">
                <a:solidFill>
                  <a:srgbClr val="C00000"/>
                </a:solidFill>
                <a:latin typeface="Century Gothic"/>
                <a:cs typeface="Century Gothic"/>
              </a:rPr>
              <a:t>Justification for selection of the test system</a:t>
            </a:r>
          </a:p>
          <a:p>
            <a:pPr marL="742950" lvl="3" indent="-285750">
              <a:lnSpc>
                <a:spcPct val="120000"/>
              </a:lnSpc>
              <a:buFont typeface="Courier New"/>
              <a:buChar char="o"/>
            </a:pPr>
            <a:r>
              <a:rPr lang="en-US" sz="1600" dirty="0">
                <a:solidFill>
                  <a:srgbClr val="C00000"/>
                </a:solidFill>
                <a:latin typeface="Century Gothic"/>
                <a:cs typeface="Century Gothic"/>
              </a:rPr>
              <a:t>Description of test system</a:t>
            </a:r>
          </a:p>
          <a:p>
            <a:pPr marL="742950" lvl="3" indent="-285750">
              <a:lnSpc>
                <a:spcPct val="120000"/>
              </a:lnSpc>
              <a:buFont typeface="Courier New"/>
              <a:buChar char="o"/>
            </a:pPr>
            <a:r>
              <a:rPr lang="en-US" sz="1600" dirty="0">
                <a:solidFill>
                  <a:srgbClr val="C00000"/>
                </a:solidFill>
                <a:latin typeface="Century Gothic"/>
                <a:cs typeface="Century Gothic"/>
              </a:rPr>
              <a:t>Experimental design</a:t>
            </a:r>
          </a:p>
          <a:p>
            <a:pPr marL="742950" lvl="4" indent="-285750">
              <a:lnSpc>
                <a:spcPct val="120000"/>
              </a:lnSpc>
              <a:buFont typeface="Courier New"/>
              <a:buChar char="o"/>
            </a:pPr>
            <a:r>
              <a:rPr lang="en-US" sz="1600" dirty="0">
                <a:solidFill>
                  <a:srgbClr val="C00000"/>
                </a:solidFill>
                <a:latin typeface="Century Gothic"/>
                <a:cs typeface="Century Gothic"/>
              </a:rPr>
              <a:t>Dosing details / parameters</a:t>
            </a:r>
          </a:p>
          <a:p>
            <a:pPr marL="457200" lvl="4">
              <a:lnSpc>
                <a:spcPct val="120000"/>
              </a:lnSpc>
            </a:pPr>
            <a:endParaRPr lang="en-US" sz="700" dirty="0">
              <a:solidFill>
                <a:srgbClr val="242852"/>
              </a:solidFill>
              <a:latin typeface="Century Gothic"/>
              <a:cs typeface="Century Gothic"/>
            </a:endParaRPr>
          </a:p>
        </p:txBody>
      </p:sp>
      <p:sp>
        <p:nvSpPr>
          <p:cNvPr id="15" name="Title 2"/>
          <p:cNvSpPr txBox="1">
            <a:spLocks/>
          </p:cNvSpPr>
          <p:nvPr/>
        </p:nvSpPr>
        <p:spPr>
          <a:xfrm>
            <a:off x="95837" y="47006"/>
            <a:ext cx="7543800"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0000"/>
                </a:solidFill>
              </a:rPr>
              <a:t>A. The Protocol or Study Plan</a:t>
            </a:r>
          </a:p>
        </p:txBody>
      </p:sp>
    </p:spTree>
    <p:extLst>
      <p:ext uri="{BB962C8B-B14F-4D97-AF65-F5344CB8AC3E}">
        <p14:creationId xmlns:p14="http://schemas.microsoft.com/office/powerpoint/2010/main" val="215382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5" name="Google Shape;1785;p63"/>
          <p:cNvSpPr/>
          <p:nvPr/>
        </p:nvSpPr>
        <p:spPr>
          <a:xfrm>
            <a:off x="294817" y="109516"/>
            <a:ext cx="2443648"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E24956"/>
          </a:solidFill>
          <a:ln>
            <a:noFill/>
          </a:ln>
        </p:spPr>
        <p:txBody>
          <a:bodyPr spcFirstLastPara="1" wrap="square" lIns="91425" tIns="45700" rIns="91425" bIns="45700" anchor="t" anchorCtr="0">
            <a:noAutofit/>
          </a:bodyPr>
          <a:lstStyle/>
          <a:p>
            <a:pPr algn="ctr"/>
            <a:r>
              <a:rPr lang="en-US" sz="2000" b="1" dirty="0">
                <a:latin typeface="Palatino"/>
                <a:ea typeface="Calibri"/>
                <a:cs typeface="Palatino"/>
                <a:sym typeface="Calibri"/>
              </a:rPr>
              <a:t>APPROVAL</a:t>
            </a:r>
          </a:p>
        </p:txBody>
      </p:sp>
      <p:sp>
        <p:nvSpPr>
          <p:cNvPr id="11" name="Google Shape;1818;p63"/>
          <p:cNvSpPr txBox="1"/>
          <p:nvPr/>
        </p:nvSpPr>
        <p:spPr>
          <a:xfrm>
            <a:off x="176271" y="462078"/>
            <a:ext cx="4693184" cy="6286406"/>
          </a:xfrm>
          <a:prstGeom prst="rect">
            <a:avLst/>
          </a:prstGeom>
          <a:noFill/>
          <a:ln w="19050" cmpd="sng">
            <a:solidFill>
              <a:srgbClr val="FF6666"/>
            </a:solidFill>
            <a:prstDash val="sysDash"/>
          </a:ln>
        </p:spPr>
        <p:txBody>
          <a:bodyPr spcFirstLastPara="1" wrap="square" lIns="91425" tIns="45700" rIns="91425" bIns="45700" anchor="t" anchorCtr="0">
            <a:noAutofit/>
          </a:bodyPr>
          <a:lstStyle/>
          <a:p>
            <a:pPr marL="285750" lvl="1" indent="-285750">
              <a:lnSpc>
                <a:spcPct val="120000"/>
              </a:lnSpc>
              <a:buFont typeface="Arial"/>
              <a:buChar char="•"/>
            </a:pPr>
            <a:r>
              <a:rPr lang="en-US" sz="2000" dirty="0">
                <a:solidFill>
                  <a:srgbClr val="242852"/>
                </a:solidFill>
                <a:latin typeface="Century Gothic"/>
                <a:cs typeface="Century Gothic"/>
              </a:rPr>
              <a:t>Sponsor and study director must agree on design of the study before it begins</a:t>
            </a:r>
          </a:p>
          <a:p>
            <a:pPr marL="285750" lvl="1" indent="-285750">
              <a:lnSpc>
                <a:spcPct val="120000"/>
              </a:lnSpc>
              <a:buFont typeface="Arial"/>
              <a:buChar char="•"/>
            </a:pPr>
            <a:r>
              <a:rPr lang="en-US" sz="2000" dirty="0">
                <a:solidFill>
                  <a:srgbClr val="242852"/>
                </a:solidFill>
                <a:latin typeface="Century Gothic"/>
                <a:cs typeface="Century Gothic"/>
              </a:rPr>
              <a:t>Provides sufficient time for all staff to be made aware of their roles in the study</a:t>
            </a:r>
          </a:p>
          <a:p>
            <a:pPr marL="285750" lvl="1" indent="-285750">
              <a:lnSpc>
                <a:spcPct val="120000"/>
              </a:lnSpc>
              <a:buFont typeface="Arial"/>
              <a:buChar char="•"/>
            </a:pPr>
            <a:r>
              <a:rPr lang="en-US" sz="2000" dirty="0">
                <a:solidFill>
                  <a:srgbClr val="242852"/>
                </a:solidFill>
                <a:latin typeface="Century Gothic"/>
                <a:cs typeface="Century Gothic"/>
              </a:rPr>
              <a:t>Mandatory signature by Study Director with date</a:t>
            </a:r>
          </a:p>
          <a:p>
            <a:pPr marL="742950" lvl="3" indent="-285750">
              <a:lnSpc>
                <a:spcPct val="120000"/>
              </a:lnSpc>
              <a:buFont typeface="Courier New"/>
              <a:buChar char="o"/>
            </a:pPr>
            <a:r>
              <a:rPr lang="en-US" sz="1600" dirty="0">
                <a:solidFill>
                  <a:srgbClr val="C00000"/>
                </a:solidFill>
                <a:latin typeface="Century Gothic"/>
                <a:cs typeface="Century Gothic"/>
              </a:rPr>
              <a:t>Marks the date of study initiation</a:t>
            </a:r>
          </a:p>
          <a:p>
            <a:pPr marL="742950" lvl="3" indent="-285750">
              <a:lnSpc>
                <a:spcPct val="120000"/>
              </a:lnSpc>
              <a:buFont typeface="Courier New"/>
              <a:buChar char="o"/>
            </a:pPr>
            <a:r>
              <a:rPr lang="en-US" sz="1600" dirty="0">
                <a:solidFill>
                  <a:srgbClr val="C00000"/>
                </a:solidFill>
                <a:latin typeface="Century Gothic"/>
                <a:cs typeface="Century Gothic"/>
              </a:rPr>
              <a:t>Represents his/her agreement to take full responsibility for the study</a:t>
            </a:r>
          </a:p>
          <a:p>
            <a:pPr marL="285750" lvl="1" indent="-285750">
              <a:lnSpc>
                <a:spcPct val="120000"/>
              </a:lnSpc>
              <a:buFont typeface="Arial"/>
              <a:buChar char="•"/>
            </a:pPr>
            <a:r>
              <a:rPr lang="en-US" sz="2000" dirty="0">
                <a:solidFill>
                  <a:srgbClr val="242852"/>
                </a:solidFill>
                <a:latin typeface="Century Gothic"/>
                <a:cs typeface="Century Gothic"/>
              </a:rPr>
              <a:t>Sufficient time must be allowed to</a:t>
            </a:r>
          </a:p>
          <a:p>
            <a:pPr marL="742950" lvl="3" indent="-285750">
              <a:lnSpc>
                <a:spcPct val="120000"/>
              </a:lnSpc>
              <a:buFont typeface="Courier New"/>
              <a:buChar char="o"/>
            </a:pPr>
            <a:r>
              <a:rPr lang="en-US" sz="1600" dirty="0">
                <a:solidFill>
                  <a:srgbClr val="C00000"/>
                </a:solidFill>
                <a:latin typeface="Century Gothic"/>
                <a:cs typeface="Century Gothic"/>
              </a:rPr>
              <a:t>Produce protocol</a:t>
            </a:r>
          </a:p>
          <a:p>
            <a:pPr marL="742950" lvl="3" indent="-285750">
              <a:lnSpc>
                <a:spcPct val="120000"/>
              </a:lnSpc>
              <a:buFont typeface="Courier New"/>
              <a:buChar char="o"/>
            </a:pPr>
            <a:r>
              <a:rPr lang="en-US" sz="1600" dirty="0">
                <a:solidFill>
                  <a:srgbClr val="C00000"/>
                </a:solidFill>
                <a:latin typeface="Century Gothic"/>
                <a:cs typeface="Century Gothic"/>
              </a:rPr>
              <a:t>Discuss its implications with concerned staff</a:t>
            </a:r>
          </a:p>
          <a:p>
            <a:pPr marL="742950" lvl="3" indent="-285750">
              <a:lnSpc>
                <a:spcPct val="120000"/>
              </a:lnSpc>
              <a:buFont typeface="Courier New"/>
              <a:buChar char="o"/>
            </a:pPr>
            <a:r>
              <a:rPr lang="en-US" sz="1600" dirty="0">
                <a:solidFill>
                  <a:srgbClr val="C00000"/>
                </a:solidFill>
                <a:latin typeface="Century Gothic"/>
                <a:cs typeface="Century Gothic"/>
              </a:rPr>
              <a:t>Circulate protocol for QA review</a:t>
            </a:r>
          </a:p>
          <a:p>
            <a:pPr marL="742950" lvl="3" indent="-285750">
              <a:lnSpc>
                <a:spcPct val="120000"/>
              </a:lnSpc>
              <a:buFont typeface="Courier New"/>
              <a:buChar char="o"/>
            </a:pPr>
            <a:r>
              <a:rPr lang="en-US" sz="1600" dirty="0">
                <a:solidFill>
                  <a:srgbClr val="C00000"/>
                </a:solidFill>
                <a:latin typeface="Century Gothic"/>
                <a:cs typeface="Century Gothic"/>
              </a:rPr>
              <a:t>Circulate protocol for scientific review</a:t>
            </a:r>
          </a:p>
          <a:p>
            <a:pPr marL="742950" lvl="3" indent="-285750">
              <a:lnSpc>
                <a:spcPct val="120000"/>
              </a:lnSpc>
              <a:buFont typeface="Courier New"/>
              <a:buChar char="o"/>
            </a:pPr>
            <a:r>
              <a:rPr lang="en-US" sz="1600" dirty="0">
                <a:solidFill>
                  <a:srgbClr val="C00000"/>
                </a:solidFill>
                <a:latin typeface="Century Gothic"/>
                <a:cs typeface="Century Gothic"/>
              </a:rPr>
              <a:t>Circulate approved version to all staff involved in the study</a:t>
            </a:r>
          </a:p>
        </p:txBody>
      </p:sp>
      <p:sp>
        <p:nvSpPr>
          <p:cNvPr id="10" name="Google Shape;1781;p63">
            <a:extLst>
              <a:ext uri="{FF2B5EF4-FFF2-40B4-BE49-F238E27FC236}">
                <a16:creationId xmlns:a16="http://schemas.microsoft.com/office/drawing/2014/main" id="{637C166C-FCEC-943E-D614-1160E6BA4F82}"/>
              </a:ext>
            </a:extLst>
          </p:cNvPr>
          <p:cNvSpPr/>
          <p:nvPr/>
        </p:nvSpPr>
        <p:spPr>
          <a:xfrm>
            <a:off x="5299115" y="119180"/>
            <a:ext cx="2268700"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chemeClr val="accent1">
              <a:lumMod val="50000"/>
            </a:schemeClr>
          </a:solidFill>
          <a:ln>
            <a:noFill/>
          </a:ln>
        </p:spPr>
        <p:txBody>
          <a:bodyPr spcFirstLastPara="1" wrap="square" lIns="91425" tIns="45700" rIns="91425" bIns="45700" anchor="t" anchorCtr="0">
            <a:noAutofit/>
          </a:bodyPr>
          <a:lstStyle/>
          <a:p>
            <a:pPr algn="ctr"/>
            <a:r>
              <a:rPr lang="x-none" sz="2000" b="1" dirty="0">
                <a:latin typeface="Palatino"/>
                <a:ea typeface="Calibri"/>
                <a:cs typeface="Palatino"/>
                <a:sym typeface="Calibri"/>
              </a:rPr>
              <a:t>DISTRIBUTION</a:t>
            </a:r>
            <a:endParaRPr sz="2000" b="1" dirty="0">
              <a:latin typeface="Palatino"/>
              <a:ea typeface="Calibri"/>
              <a:cs typeface="Palatino"/>
              <a:sym typeface="Calibri"/>
            </a:endParaRPr>
          </a:p>
        </p:txBody>
      </p:sp>
      <p:sp>
        <p:nvSpPr>
          <p:cNvPr id="12" name="Google Shape;1818;p63">
            <a:extLst>
              <a:ext uri="{FF2B5EF4-FFF2-40B4-BE49-F238E27FC236}">
                <a16:creationId xmlns:a16="http://schemas.microsoft.com/office/drawing/2014/main" id="{4CCF98E9-BBC5-7E55-EB47-4C49160EB923}"/>
              </a:ext>
            </a:extLst>
          </p:cNvPr>
          <p:cNvSpPr txBox="1"/>
          <p:nvPr/>
        </p:nvSpPr>
        <p:spPr>
          <a:xfrm>
            <a:off x="5221998" y="462078"/>
            <a:ext cx="3767768" cy="6276742"/>
          </a:xfrm>
          <a:prstGeom prst="rect">
            <a:avLst/>
          </a:prstGeom>
          <a:noFill/>
          <a:ln w="19050" cmpd="sng">
            <a:solidFill>
              <a:schemeClr val="accent1">
                <a:lumMod val="50000"/>
              </a:schemeClr>
            </a:solidFill>
            <a:prstDash val="sysDash"/>
          </a:ln>
        </p:spPr>
        <p:txBody>
          <a:bodyPr spcFirstLastPara="1" wrap="square" lIns="91425" tIns="45700" rIns="91425" bIns="45700" anchor="t" anchorCtr="0">
            <a:noAutofit/>
          </a:bodyPr>
          <a:lstStyle/>
          <a:p>
            <a:pPr marL="285750" lvl="1" indent="-285750">
              <a:lnSpc>
                <a:spcPct val="120000"/>
              </a:lnSpc>
              <a:buFont typeface="Arial"/>
              <a:buChar char="•"/>
            </a:pPr>
            <a:r>
              <a:rPr lang="en-US" sz="2000" dirty="0">
                <a:solidFill>
                  <a:srgbClr val="242852"/>
                </a:solidFill>
                <a:latin typeface="Century Gothic"/>
                <a:cs typeface="Century Gothic"/>
              </a:rPr>
              <a:t>Easy access to a copy of the protocol to all staff members involved in study. </a:t>
            </a:r>
          </a:p>
          <a:p>
            <a:pPr marL="285750" lvl="1" indent="-285750">
              <a:lnSpc>
                <a:spcPct val="120000"/>
              </a:lnSpc>
              <a:buFont typeface="Arial"/>
              <a:buChar char="•"/>
            </a:pPr>
            <a:r>
              <a:rPr lang="en-US" sz="2000" dirty="0">
                <a:solidFill>
                  <a:srgbClr val="242852"/>
                </a:solidFill>
                <a:latin typeface="Century Gothic"/>
                <a:cs typeface="Century Gothic"/>
              </a:rPr>
              <a:t>In order to confirm that this is so, it is worth obtaining a signature from each recipient. </a:t>
            </a:r>
          </a:p>
          <a:p>
            <a:pPr marL="285750" lvl="1" indent="-285750">
              <a:lnSpc>
                <a:spcPct val="120000"/>
              </a:lnSpc>
              <a:buFont typeface="Arial"/>
              <a:buChar char="•"/>
            </a:pPr>
            <a:r>
              <a:rPr lang="en-US" sz="2000" dirty="0">
                <a:solidFill>
                  <a:srgbClr val="242852"/>
                </a:solidFill>
                <a:latin typeface="Century Gothic"/>
                <a:cs typeface="Century Gothic"/>
              </a:rPr>
              <a:t>It is good practice, but not a GLP requirement, to hold briefings/meetings before the study begins to ensure that everyone is aware of their role in the study. </a:t>
            </a:r>
          </a:p>
        </p:txBody>
      </p:sp>
    </p:spTree>
    <p:extLst>
      <p:ext uri="{BB962C8B-B14F-4D97-AF65-F5344CB8AC3E}">
        <p14:creationId xmlns:p14="http://schemas.microsoft.com/office/powerpoint/2010/main" val="31430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4" name="Google Shape;1782;p63"/>
          <p:cNvSpPr/>
          <p:nvPr/>
        </p:nvSpPr>
        <p:spPr>
          <a:xfrm>
            <a:off x="348046" y="195042"/>
            <a:ext cx="3999446" cy="34290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34B2E3"/>
          </a:solidFill>
          <a:ln>
            <a:noFill/>
          </a:ln>
        </p:spPr>
        <p:txBody>
          <a:bodyPr spcFirstLastPara="1" wrap="square" lIns="91425" tIns="45700" rIns="91425" bIns="45700" anchor="t" anchorCtr="0">
            <a:noAutofit/>
          </a:bodyPr>
          <a:lstStyle/>
          <a:p>
            <a:pPr algn="ctr"/>
            <a:r>
              <a:rPr lang="en-US" sz="2000" b="1" dirty="0">
                <a:latin typeface="Palatino"/>
                <a:ea typeface="Calibri"/>
                <a:cs typeface="Palatino"/>
                <a:sym typeface="Calibri"/>
              </a:rPr>
              <a:t>PROTOCOL AMENDMENT</a:t>
            </a:r>
          </a:p>
        </p:txBody>
      </p:sp>
      <p:sp>
        <p:nvSpPr>
          <p:cNvPr id="8" name="Rectangle 7"/>
          <p:cNvSpPr/>
          <p:nvPr/>
        </p:nvSpPr>
        <p:spPr>
          <a:xfrm>
            <a:off x="175946" y="540549"/>
            <a:ext cx="4858762" cy="5899436"/>
          </a:xfrm>
          <a:prstGeom prst="rect">
            <a:avLst/>
          </a:prstGeom>
          <a:ln w="19050" cmpd="sng">
            <a:solidFill>
              <a:schemeClr val="accent2">
                <a:lumMod val="60000"/>
                <a:lumOff val="40000"/>
              </a:schemeClr>
            </a:solidFill>
            <a:prstDash val="sysDash"/>
          </a:ln>
        </p:spPr>
        <p:txBody>
          <a:bodyPr wrap="square">
            <a:spAutoFit/>
          </a:bodyPr>
          <a:lstStyle/>
          <a:p>
            <a:pPr marL="285750" lvl="1" indent="-285750">
              <a:lnSpc>
                <a:spcPct val="120000"/>
              </a:lnSpc>
              <a:buFont typeface="Arial"/>
              <a:buChar char="•"/>
            </a:pPr>
            <a:r>
              <a:rPr lang="en-US" sz="2000" dirty="0">
                <a:solidFill>
                  <a:srgbClr val="242852"/>
                </a:solidFill>
                <a:latin typeface="Century Gothic"/>
                <a:cs typeface="Century Gothic"/>
              </a:rPr>
              <a:t>Regulates the conduct of the study</a:t>
            </a:r>
          </a:p>
          <a:p>
            <a:pPr marL="285750" lvl="1" indent="-285750">
              <a:lnSpc>
                <a:spcPct val="120000"/>
              </a:lnSpc>
              <a:buFont typeface="Arial"/>
              <a:buChar char="•"/>
            </a:pPr>
            <a:r>
              <a:rPr lang="en-US" sz="2000" dirty="0">
                <a:solidFill>
                  <a:srgbClr val="242852"/>
                </a:solidFill>
                <a:latin typeface="Century Gothic"/>
                <a:cs typeface="Century Gothic"/>
              </a:rPr>
              <a:t>Can be changed to allow study director to respond to results or other factors during the course of the work</a:t>
            </a:r>
          </a:p>
          <a:p>
            <a:pPr marL="285750" lvl="1" indent="-285750">
              <a:lnSpc>
                <a:spcPct val="120000"/>
              </a:lnSpc>
              <a:buFont typeface="Arial"/>
              <a:buChar char="•"/>
            </a:pPr>
            <a:r>
              <a:rPr lang="en-US" sz="2000" dirty="0">
                <a:solidFill>
                  <a:srgbClr val="242852"/>
                </a:solidFill>
                <a:latin typeface="Century Gothic"/>
                <a:cs typeface="Century Gothic"/>
              </a:rPr>
              <a:t>If amended </a:t>
            </a:r>
            <a:r>
              <a:rPr lang="en-US" sz="2000" dirty="0">
                <a:solidFill>
                  <a:srgbClr val="242852"/>
                </a:solidFill>
                <a:latin typeface="Century Gothic"/>
                <a:cs typeface="Century Gothic"/>
                <a:sym typeface="Wingdings"/>
              </a:rPr>
              <a:t> documented and explained</a:t>
            </a:r>
          </a:p>
          <a:p>
            <a:pPr marL="285750" lvl="1" indent="-285750">
              <a:lnSpc>
                <a:spcPct val="120000"/>
              </a:lnSpc>
              <a:buFont typeface="Arial"/>
              <a:buChar char="•"/>
            </a:pPr>
            <a:r>
              <a:rPr lang="en-US" sz="2000" dirty="0">
                <a:solidFill>
                  <a:srgbClr val="242852"/>
                </a:solidFill>
                <a:latin typeface="Century Gothic"/>
                <a:cs typeface="Century Gothic"/>
                <a:sym typeface="Wingdings"/>
              </a:rPr>
              <a:t>Study director will write a “protocol amendment”</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Issued to document a prospective change in the study design or conduct</a:t>
            </a:r>
          </a:p>
          <a:p>
            <a:pPr marL="285750" lvl="1" indent="-285750">
              <a:lnSpc>
                <a:spcPct val="120000"/>
              </a:lnSpc>
              <a:buFont typeface="Arial"/>
              <a:buChar char="•"/>
            </a:pPr>
            <a:r>
              <a:rPr lang="en-US" sz="2000" dirty="0">
                <a:solidFill>
                  <a:srgbClr val="242852"/>
                </a:solidFill>
                <a:latin typeface="Century Gothic"/>
                <a:cs typeface="Century Gothic"/>
                <a:sym typeface="Wingdings"/>
              </a:rPr>
              <a:t>Unplanned changes, omissions, errors in study  </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not covered by protocol amendment</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not acceptable practice</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can be documented in a file note attached to relevant raw data</a:t>
            </a:r>
          </a:p>
        </p:txBody>
      </p:sp>
      <p:sp>
        <p:nvSpPr>
          <p:cNvPr id="11" name="Google Shape;1818;p63"/>
          <p:cNvSpPr txBox="1"/>
          <p:nvPr/>
        </p:nvSpPr>
        <p:spPr>
          <a:xfrm>
            <a:off x="5144554" y="1056987"/>
            <a:ext cx="3823500" cy="5382998"/>
          </a:xfrm>
          <a:prstGeom prst="rect">
            <a:avLst/>
          </a:prstGeom>
          <a:noFill/>
          <a:ln w="19050" cmpd="sng">
            <a:solidFill>
              <a:schemeClr val="accent2">
                <a:lumMod val="60000"/>
                <a:lumOff val="40000"/>
              </a:schemeClr>
            </a:solidFill>
            <a:prstDash val="sysDash"/>
          </a:ln>
        </p:spPr>
        <p:txBody>
          <a:bodyPr spcFirstLastPara="1" wrap="square" lIns="91425" tIns="45700" rIns="91425" bIns="45700" anchor="t" anchorCtr="0">
            <a:noAutofit/>
          </a:bodyPr>
          <a:lstStyle/>
          <a:p>
            <a:pPr marL="285750" lvl="1" indent="-285750">
              <a:lnSpc>
                <a:spcPct val="120000"/>
              </a:lnSpc>
              <a:buFont typeface="Arial"/>
              <a:buChar char="•"/>
            </a:pPr>
            <a:r>
              <a:rPr lang="en-US" sz="2000" dirty="0">
                <a:solidFill>
                  <a:srgbClr val="242852"/>
                </a:solidFill>
                <a:latin typeface="Century Gothic"/>
                <a:cs typeface="Century Gothic"/>
                <a:sym typeface="Wingdings"/>
              </a:rPr>
              <a:t>Planned amendment is a part of protocol amendment</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Study being amended is clearly identified</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Amendment uniquely numbered</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Reason for amendment is clear and complete</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Section of original protocol being amended is clearly identified</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New instruction is clear</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Approved by study director and properly reviewed</a:t>
            </a:r>
          </a:p>
          <a:p>
            <a:pPr marL="742950" lvl="2" indent="-285750">
              <a:lnSpc>
                <a:spcPct val="120000"/>
              </a:lnSpc>
              <a:buFont typeface="Courier New"/>
              <a:buChar char="o"/>
            </a:pPr>
            <a:r>
              <a:rPr lang="en-US" sz="1600" dirty="0">
                <a:solidFill>
                  <a:srgbClr val="C00000"/>
                </a:solidFill>
                <a:latin typeface="Century Gothic"/>
                <a:cs typeface="Century Gothic"/>
                <a:sym typeface="Wingdings"/>
              </a:rPr>
              <a:t>Distribution is same as that of original protocol</a:t>
            </a:r>
          </a:p>
        </p:txBody>
      </p:sp>
    </p:spTree>
    <p:extLst>
      <p:ext uri="{BB962C8B-B14F-4D97-AF65-F5344CB8AC3E}">
        <p14:creationId xmlns:p14="http://schemas.microsoft.com/office/powerpoint/2010/main" val="20462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720766"/>
            <a:ext cx="7637786" cy="5742700"/>
          </a:xfrm>
        </p:spPr>
        <p:txBody>
          <a:bodyPr/>
          <a:lstStyle/>
          <a:p>
            <a:r>
              <a:rPr lang="en-US" dirty="0"/>
              <a:t>Pivotal document for</a:t>
            </a:r>
          </a:p>
          <a:p>
            <a:pPr lvl="1"/>
            <a:r>
              <a:rPr lang="en-US" dirty="0"/>
              <a:t>Communication to study staff</a:t>
            </a:r>
          </a:p>
          <a:p>
            <a:pPr lvl="1"/>
            <a:r>
              <a:rPr lang="en-US" dirty="0"/>
              <a:t>Fixing study objectives</a:t>
            </a:r>
          </a:p>
          <a:p>
            <a:pPr lvl="1"/>
            <a:r>
              <a:rPr lang="en-US" dirty="0"/>
              <a:t>Contractual reasons</a:t>
            </a:r>
          </a:p>
          <a:p>
            <a:pPr lvl="2"/>
            <a:r>
              <a:rPr lang="en-US" dirty="0"/>
              <a:t>E.g. between contact laboratory and sponsor</a:t>
            </a:r>
          </a:p>
          <a:p>
            <a:pPr lvl="1"/>
            <a:r>
              <a:rPr lang="en-US" dirty="0"/>
              <a:t>Providing basic dates</a:t>
            </a:r>
          </a:p>
          <a:p>
            <a:pPr lvl="2"/>
            <a:r>
              <a:rPr lang="en-US" dirty="0"/>
              <a:t>Study start and finish dates</a:t>
            </a:r>
          </a:p>
          <a:p>
            <a:pPr lvl="1"/>
            <a:r>
              <a:rPr lang="en-US" dirty="0"/>
              <a:t>Indicating study methods and specifications</a:t>
            </a:r>
          </a:p>
          <a:p>
            <a:pPr lvl="1"/>
            <a:r>
              <a:rPr lang="en-US" dirty="0"/>
              <a:t>Defines responsibilities and resource needs</a:t>
            </a:r>
          </a:p>
          <a:p>
            <a:pPr lvl="1"/>
            <a:r>
              <a:rPr lang="en-US" dirty="0"/>
              <a:t>Basis for regulatory discussions</a:t>
            </a:r>
          </a:p>
        </p:txBody>
      </p:sp>
    </p:spTree>
    <p:extLst>
      <p:ext uri="{BB962C8B-B14F-4D97-AF65-F5344CB8AC3E}">
        <p14:creationId xmlns:p14="http://schemas.microsoft.com/office/powerpoint/2010/main" val="1537647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30" name="Title 2"/>
          <p:cNvSpPr txBox="1">
            <a:spLocks/>
          </p:cNvSpPr>
          <p:nvPr/>
        </p:nvSpPr>
        <p:spPr>
          <a:xfrm>
            <a:off x="91887" y="23622"/>
            <a:ext cx="7543800" cy="60226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0000"/>
                </a:solidFill>
              </a:rPr>
              <a:t>B. Standard Operating Procedures </a:t>
            </a:r>
          </a:p>
        </p:txBody>
      </p:sp>
      <p:grpSp>
        <p:nvGrpSpPr>
          <p:cNvPr id="32" name="Group 63"/>
          <p:cNvGrpSpPr>
            <a:grpSpLocks/>
          </p:cNvGrpSpPr>
          <p:nvPr/>
        </p:nvGrpSpPr>
        <p:grpSpPr bwMode="auto">
          <a:xfrm>
            <a:off x="176270" y="638979"/>
            <a:ext cx="8813495" cy="6450996"/>
            <a:chOff x="3022600" y="2238375"/>
            <a:chExt cx="6145213" cy="4619625"/>
          </a:xfrm>
        </p:grpSpPr>
        <p:sp>
          <p:nvSpPr>
            <p:cNvPr id="35" name="Freeform 10"/>
            <p:cNvSpPr>
              <a:spLocks/>
            </p:cNvSpPr>
            <p:nvPr/>
          </p:nvSpPr>
          <p:spPr bwMode="auto">
            <a:xfrm>
              <a:off x="3022600" y="2238375"/>
              <a:ext cx="2049463" cy="4246562"/>
            </a:xfrm>
            <a:custGeom>
              <a:avLst/>
              <a:gdLst>
                <a:gd name="T0" fmla="*/ 1024732 w 500"/>
                <a:gd name="T1" fmla="*/ 0 h 1035"/>
                <a:gd name="T2" fmla="*/ 0 w 500"/>
                <a:gd name="T3" fmla="*/ 1025740 h 1035"/>
                <a:gd name="T4" fmla="*/ 0 w 500"/>
                <a:gd name="T5" fmla="*/ 4246562 h 1035"/>
                <a:gd name="T6" fmla="*/ 2049463 w 500"/>
                <a:gd name="T7" fmla="*/ 4246562 h 1035"/>
                <a:gd name="T8" fmla="*/ 2049463 w 500"/>
                <a:gd name="T9" fmla="*/ 1025740 h 1035"/>
                <a:gd name="T10" fmla="*/ 1024732 w 500"/>
                <a:gd name="T11" fmla="*/ 0 h 10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0" h="1035">
                  <a:moveTo>
                    <a:pt x="250" y="0"/>
                  </a:moveTo>
                  <a:cubicBezTo>
                    <a:pt x="112" y="0"/>
                    <a:pt x="0" y="112"/>
                    <a:pt x="0" y="250"/>
                  </a:cubicBezTo>
                  <a:cubicBezTo>
                    <a:pt x="0" y="1035"/>
                    <a:pt x="0" y="1035"/>
                    <a:pt x="0" y="1035"/>
                  </a:cubicBezTo>
                  <a:cubicBezTo>
                    <a:pt x="500" y="1035"/>
                    <a:pt x="500" y="1035"/>
                    <a:pt x="500" y="1035"/>
                  </a:cubicBezTo>
                  <a:cubicBezTo>
                    <a:pt x="500" y="250"/>
                    <a:pt x="500" y="250"/>
                    <a:pt x="500" y="250"/>
                  </a:cubicBezTo>
                  <a:cubicBezTo>
                    <a:pt x="500" y="112"/>
                    <a:pt x="388" y="0"/>
                    <a:pt x="250" y="0"/>
                  </a:cubicBezTo>
                  <a:close/>
                </a:path>
              </a:pathLst>
            </a:custGeom>
            <a:gradFill flip="none" rotWithShape="1">
              <a:gsLst>
                <a:gs pos="0">
                  <a:srgbClr val="FFB302">
                    <a:tint val="66000"/>
                    <a:satMod val="160000"/>
                  </a:srgbClr>
                </a:gs>
                <a:gs pos="50000">
                  <a:srgbClr val="FFB302">
                    <a:tint val="44500"/>
                    <a:satMod val="160000"/>
                  </a:srgbClr>
                </a:gs>
                <a:gs pos="100000">
                  <a:srgbClr val="FFB302">
                    <a:tint val="23500"/>
                    <a:satMod val="160000"/>
                  </a:srgbClr>
                </a:gs>
              </a:gsLst>
              <a:lin ang="2700000" scaled="1"/>
              <a:tileRect/>
            </a:gradFill>
            <a:ln>
              <a:solidFill>
                <a:srgbClr val="FF9300"/>
              </a:solid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6" name="Oval 11"/>
            <p:cNvSpPr>
              <a:spLocks noChangeAspect="1" noChangeArrowheads="1"/>
            </p:cNvSpPr>
            <p:nvPr/>
          </p:nvSpPr>
          <p:spPr bwMode="auto">
            <a:xfrm>
              <a:off x="3608295" y="2347590"/>
              <a:ext cx="903637" cy="929557"/>
            </a:xfrm>
            <a:prstGeom prst="ellipse">
              <a:avLst/>
            </a:prstGeom>
            <a:solidFill>
              <a:srgbClr val="F2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400" dirty="0">
                  <a:solidFill>
                    <a:schemeClr val="bg1"/>
                  </a:solidFill>
                  <a:latin typeface="+mn-lt"/>
                </a:rPr>
                <a:t>1</a:t>
              </a:r>
              <a:endParaRPr lang="en-US" altLang="en-US" sz="3200" dirty="0">
                <a:solidFill>
                  <a:schemeClr val="bg1"/>
                </a:solidFill>
                <a:latin typeface="+mn-lt"/>
              </a:endParaRPr>
            </a:p>
          </p:txBody>
        </p:sp>
        <p:sp>
          <p:nvSpPr>
            <p:cNvPr id="37" name="Freeform 12"/>
            <p:cNvSpPr>
              <a:spLocks/>
            </p:cNvSpPr>
            <p:nvPr/>
          </p:nvSpPr>
          <p:spPr bwMode="auto">
            <a:xfrm>
              <a:off x="5072063" y="2508250"/>
              <a:ext cx="2046288" cy="3976687"/>
            </a:xfrm>
            <a:custGeom>
              <a:avLst/>
              <a:gdLst>
                <a:gd name="T0" fmla="*/ 1025194 w 499"/>
                <a:gd name="T1" fmla="*/ 0 h 969"/>
                <a:gd name="T2" fmla="*/ 0 w 499"/>
                <a:gd name="T3" fmla="*/ 1025977 h 969"/>
                <a:gd name="T4" fmla="*/ 0 w 499"/>
                <a:gd name="T5" fmla="*/ 3976687 h 969"/>
                <a:gd name="T6" fmla="*/ 2046288 w 499"/>
                <a:gd name="T7" fmla="*/ 3976687 h 969"/>
                <a:gd name="T8" fmla="*/ 2046288 w 499"/>
                <a:gd name="T9" fmla="*/ 1025977 h 969"/>
                <a:gd name="T10" fmla="*/ 1025194 w 499"/>
                <a:gd name="T11" fmla="*/ 0 h 9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9" h="969">
                  <a:moveTo>
                    <a:pt x="250" y="0"/>
                  </a:moveTo>
                  <a:cubicBezTo>
                    <a:pt x="111" y="0"/>
                    <a:pt x="0" y="112"/>
                    <a:pt x="0" y="250"/>
                  </a:cubicBezTo>
                  <a:cubicBezTo>
                    <a:pt x="0" y="969"/>
                    <a:pt x="0" y="969"/>
                    <a:pt x="0" y="969"/>
                  </a:cubicBezTo>
                  <a:cubicBezTo>
                    <a:pt x="499" y="969"/>
                    <a:pt x="499" y="969"/>
                    <a:pt x="499" y="969"/>
                  </a:cubicBezTo>
                  <a:cubicBezTo>
                    <a:pt x="499" y="250"/>
                    <a:pt x="499" y="250"/>
                    <a:pt x="499" y="250"/>
                  </a:cubicBezTo>
                  <a:cubicBezTo>
                    <a:pt x="499" y="112"/>
                    <a:pt x="388" y="0"/>
                    <a:pt x="250" y="0"/>
                  </a:cubicBezTo>
                  <a:close/>
                </a:path>
              </a:pathLst>
            </a:custGeom>
            <a:gradFill flip="none" rotWithShape="1">
              <a:gsLst>
                <a:gs pos="0">
                  <a:srgbClr val="A0D606">
                    <a:tint val="66000"/>
                    <a:satMod val="160000"/>
                  </a:srgbClr>
                </a:gs>
                <a:gs pos="50000">
                  <a:srgbClr val="A0D606">
                    <a:tint val="44500"/>
                    <a:satMod val="160000"/>
                  </a:srgbClr>
                </a:gs>
                <a:gs pos="100000">
                  <a:srgbClr val="A0D606">
                    <a:tint val="23500"/>
                    <a:satMod val="160000"/>
                  </a:srgbClr>
                </a:gs>
              </a:gsLst>
              <a:path path="circle">
                <a:fillToRect l="50000" t="50000" r="50000" b="50000"/>
              </a:path>
              <a:tileRect/>
            </a:gradFill>
            <a:ln>
              <a:solidFill>
                <a:srgbClr val="00B050"/>
              </a:solid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38" name="Oval 13"/>
            <p:cNvSpPr>
              <a:spLocks noChangeArrowheads="1"/>
            </p:cNvSpPr>
            <p:nvPr/>
          </p:nvSpPr>
          <p:spPr bwMode="auto">
            <a:xfrm>
              <a:off x="5663422" y="2610495"/>
              <a:ext cx="906147" cy="928079"/>
            </a:xfrm>
            <a:prstGeom prst="ellipse">
              <a:avLst/>
            </a:prstGeom>
            <a:solidFill>
              <a:srgbClr val="8CB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400" dirty="0">
                  <a:solidFill>
                    <a:schemeClr val="bg1"/>
                  </a:solidFill>
                  <a:latin typeface="+mn-lt"/>
                </a:rPr>
                <a:t>2</a:t>
              </a:r>
              <a:endParaRPr lang="en-US" altLang="en-US" sz="3200" dirty="0">
                <a:solidFill>
                  <a:schemeClr val="bg1"/>
                </a:solidFill>
                <a:latin typeface="+mn-lt"/>
              </a:endParaRPr>
            </a:p>
          </p:txBody>
        </p:sp>
        <p:sp>
          <p:nvSpPr>
            <p:cNvPr id="39" name="Freeform 14"/>
            <p:cNvSpPr>
              <a:spLocks/>
            </p:cNvSpPr>
            <p:nvPr/>
          </p:nvSpPr>
          <p:spPr bwMode="auto">
            <a:xfrm>
              <a:off x="7118350" y="2238375"/>
              <a:ext cx="2049463" cy="4246562"/>
            </a:xfrm>
            <a:custGeom>
              <a:avLst/>
              <a:gdLst>
                <a:gd name="T0" fmla="*/ 1024732 w 500"/>
                <a:gd name="T1" fmla="*/ 0 h 1035"/>
                <a:gd name="T2" fmla="*/ 0 w 500"/>
                <a:gd name="T3" fmla="*/ 1025740 h 1035"/>
                <a:gd name="T4" fmla="*/ 0 w 500"/>
                <a:gd name="T5" fmla="*/ 4246562 h 1035"/>
                <a:gd name="T6" fmla="*/ 2049463 w 500"/>
                <a:gd name="T7" fmla="*/ 4246562 h 1035"/>
                <a:gd name="T8" fmla="*/ 2049463 w 500"/>
                <a:gd name="T9" fmla="*/ 1025740 h 1035"/>
                <a:gd name="T10" fmla="*/ 1024732 w 500"/>
                <a:gd name="T11" fmla="*/ 0 h 10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0" h="1035">
                  <a:moveTo>
                    <a:pt x="250" y="0"/>
                  </a:moveTo>
                  <a:cubicBezTo>
                    <a:pt x="112" y="0"/>
                    <a:pt x="0" y="112"/>
                    <a:pt x="0" y="250"/>
                  </a:cubicBezTo>
                  <a:cubicBezTo>
                    <a:pt x="0" y="1035"/>
                    <a:pt x="0" y="1035"/>
                    <a:pt x="0" y="1035"/>
                  </a:cubicBezTo>
                  <a:cubicBezTo>
                    <a:pt x="500" y="1035"/>
                    <a:pt x="500" y="1035"/>
                    <a:pt x="500" y="1035"/>
                  </a:cubicBezTo>
                  <a:cubicBezTo>
                    <a:pt x="500" y="250"/>
                    <a:pt x="500" y="250"/>
                    <a:pt x="500" y="250"/>
                  </a:cubicBezTo>
                  <a:cubicBezTo>
                    <a:pt x="500" y="112"/>
                    <a:pt x="388" y="0"/>
                    <a:pt x="250" y="0"/>
                  </a:cubicBezTo>
                  <a:close/>
                </a:path>
              </a:pathLst>
            </a:custGeom>
            <a:gradFill flip="none" rotWithShape="1">
              <a:gsLst>
                <a:gs pos="0">
                  <a:srgbClr val="04ADCF">
                    <a:tint val="66000"/>
                    <a:satMod val="160000"/>
                  </a:srgbClr>
                </a:gs>
                <a:gs pos="50000">
                  <a:srgbClr val="04ADCF">
                    <a:tint val="44500"/>
                    <a:satMod val="160000"/>
                  </a:srgbClr>
                </a:gs>
                <a:gs pos="100000">
                  <a:srgbClr val="04ADCF">
                    <a:tint val="23500"/>
                    <a:satMod val="160000"/>
                  </a:srgbClr>
                </a:gs>
              </a:gsLst>
              <a:lin ang="18900000" scaled="1"/>
              <a:tileRect/>
            </a:gradFill>
            <a:ln>
              <a:solidFill>
                <a:srgbClr val="0070C0"/>
              </a:solid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40" name="Oval 15"/>
            <p:cNvSpPr>
              <a:spLocks noChangeArrowheads="1"/>
            </p:cNvSpPr>
            <p:nvPr/>
          </p:nvSpPr>
          <p:spPr bwMode="auto">
            <a:xfrm>
              <a:off x="7678481" y="2373279"/>
              <a:ext cx="903637" cy="928079"/>
            </a:xfrm>
            <a:prstGeom prst="ellipse">
              <a:avLst/>
            </a:prstGeom>
            <a:solidFill>
              <a:srgbClr val="0092B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400" dirty="0">
                  <a:solidFill>
                    <a:schemeClr val="bg1"/>
                  </a:solidFill>
                  <a:latin typeface="+mn-lt"/>
                </a:rPr>
                <a:t>3</a:t>
              </a:r>
              <a:endParaRPr lang="en-US" altLang="en-US" sz="3200" dirty="0">
                <a:solidFill>
                  <a:schemeClr val="bg1"/>
                </a:solidFill>
                <a:latin typeface="+mn-lt"/>
              </a:endParaRPr>
            </a:p>
          </p:txBody>
        </p:sp>
        <p:sp>
          <p:nvSpPr>
            <p:cNvPr id="44" name="Freeform 19"/>
            <p:cNvSpPr>
              <a:spLocks/>
            </p:cNvSpPr>
            <p:nvPr/>
          </p:nvSpPr>
          <p:spPr bwMode="auto">
            <a:xfrm>
              <a:off x="3022600" y="6484938"/>
              <a:ext cx="2381250" cy="373062"/>
            </a:xfrm>
            <a:custGeom>
              <a:avLst/>
              <a:gdLst>
                <a:gd name="T0" fmla="*/ 2381250 w 1500"/>
                <a:gd name="T1" fmla="*/ 373062 h 235"/>
                <a:gd name="T2" fmla="*/ 995363 w 1500"/>
                <a:gd name="T3" fmla="*/ 373062 h 235"/>
                <a:gd name="T4" fmla="*/ 0 w 1500"/>
                <a:gd name="T5" fmla="*/ 0 h 235"/>
                <a:gd name="T6" fmla="*/ 2049463 w 1500"/>
                <a:gd name="T7" fmla="*/ 0 h 235"/>
                <a:gd name="T8" fmla="*/ 2381250 w 1500"/>
                <a:gd name="T9" fmla="*/ 373062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0" h="235">
                  <a:moveTo>
                    <a:pt x="1500" y="235"/>
                  </a:moveTo>
                  <a:lnTo>
                    <a:pt x="627" y="235"/>
                  </a:lnTo>
                  <a:lnTo>
                    <a:pt x="0" y="0"/>
                  </a:lnTo>
                  <a:lnTo>
                    <a:pt x="1291" y="0"/>
                  </a:lnTo>
                  <a:lnTo>
                    <a:pt x="1500" y="235"/>
                  </a:lnTo>
                  <a:close/>
                </a:path>
              </a:pathLst>
            </a:custGeom>
            <a:solidFill>
              <a:srgbClr val="DB8A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45" name="Freeform 20"/>
            <p:cNvSpPr>
              <a:spLocks/>
            </p:cNvSpPr>
            <p:nvPr/>
          </p:nvSpPr>
          <p:spPr bwMode="auto">
            <a:xfrm>
              <a:off x="5072063" y="6484938"/>
              <a:ext cx="2046288" cy="373062"/>
            </a:xfrm>
            <a:custGeom>
              <a:avLst/>
              <a:gdLst>
                <a:gd name="T0" fmla="*/ 1709738 w 1289"/>
                <a:gd name="T1" fmla="*/ 373062 h 235"/>
                <a:gd name="T2" fmla="*/ 328613 w 1289"/>
                <a:gd name="T3" fmla="*/ 373062 h 235"/>
                <a:gd name="T4" fmla="*/ 0 w 1289"/>
                <a:gd name="T5" fmla="*/ 0 h 235"/>
                <a:gd name="T6" fmla="*/ 2046288 w 1289"/>
                <a:gd name="T7" fmla="*/ 0 h 235"/>
                <a:gd name="T8" fmla="*/ 1709738 w 1289"/>
                <a:gd name="T9" fmla="*/ 373062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 h="235">
                  <a:moveTo>
                    <a:pt x="1077" y="235"/>
                  </a:moveTo>
                  <a:lnTo>
                    <a:pt x="207" y="235"/>
                  </a:lnTo>
                  <a:lnTo>
                    <a:pt x="0" y="0"/>
                  </a:lnTo>
                  <a:lnTo>
                    <a:pt x="1289" y="0"/>
                  </a:lnTo>
                  <a:lnTo>
                    <a:pt x="1077" y="235"/>
                  </a:lnTo>
                  <a:close/>
                </a:path>
              </a:pathLst>
            </a:custGeom>
            <a:solidFill>
              <a:srgbClr val="80A8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46" name="Freeform 21"/>
            <p:cNvSpPr>
              <a:spLocks/>
            </p:cNvSpPr>
            <p:nvPr/>
          </p:nvSpPr>
          <p:spPr bwMode="auto">
            <a:xfrm>
              <a:off x="6781800" y="6484938"/>
              <a:ext cx="2386013" cy="373062"/>
            </a:xfrm>
            <a:custGeom>
              <a:avLst/>
              <a:gdLst>
                <a:gd name="T0" fmla="*/ 1382713 w 1503"/>
                <a:gd name="T1" fmla="*/ 373062 h 235"/>
                <a:gd name="T2" fmla="*/ 0 w 1503"/>
                <a:gd name="T3" fmla="*/ 373062 h 235"/>
                <a:gd name="T4" fmla="*/ 336550 w 1503"/>
                <a:gd name="T5" fmla="*/ 0 h 235"/>
                <a:gd name="T6" fmla="*/ 2386013 w 1503"/>
                <a:gd name="T7" fmla="*/ 0 h 235"/>
                <a:gd name="T8" fmla="*/ 1382713 w 1503"/>
                <a:gd name="T9" fmla="*/ 373062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3" h="235">
                  <a:moveTo>
                    <a:pt x="871" y="235"/>
                  </a:moveTo>
                  <a:lnTo>
                    <a:pt x="0" y="235"/>
                  </a:lnTo>
                  <a:lnTo>
                    <a:pt x="212" y="0"/>
                  </a:lnTo>
                  <a:lnTo>
                    <a:pt x="1503" y="0"/>
                  </a:lnTo>
                  <a:lnTo>
                    <a:pt x="871" y="235"/>
                  </a:lnTo>
                  <a:close/>
                </a:path>
              </a:pathLst>
            </a:custGeom>
            <a:solidFill>
              <a:srgbClr val="00819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chemeClr val="bg1"/>
                </a:solidFill>
              </a:endParaRPr>
            </a:p>
          </p:txBody>
        </p:sp>
      </p:grpSp>
      <p:sp>
        <p:nvSpPr>
          <p:cNvPr id="31" name="Rectangle 30"/>
          <p:cNvSpPr/>
          <p:nvPr/>
        </p:nvSpPr>
        <p:spPr>
          <a:xfrm>
            <a:off x="176270" y="2285259"/>
            <a:ext cx="2947473" cy="3477875"/>
          </a:xfrm>
          <a:prstGeom prst="rect">
            <a:avLst/>
          </a:prstGeom>
        </p:spPr>
        <p:txBody>
          <a:bodyPr wrap="square">
            <a:spAutoFit/>
          </a:bodyPr>
          <a:lstStyle/>
          <a:p>
            <a:pPr algn="ctr"/>
            <a:r>
              <a:rPr lang="en-US" sz="2000" dirty="0">
                <a:solidFill>
                  <a:schemeClr val="bg1"/>
                </a:solidFill>
                <a:latin typeface="Century Gothic"/>
                <a:cs typeface="Century Gothic"/>
              </a:rPr>
              <a:t>INTEGRAL PART OF GLP</a:t>
            </a:r>
          </a:p>
          <a:p>
            <a:pPr algn="ctr"/>
            <a:endParaRPr lang="en-US" sz="2000" dirty="0">
              <a:solidFill>
                <a:schemeClr val="bg1"/>
              </a:solidFill>
              <a:latin typeface="Century Gothic"/>
              <a:cs typeface="Century Gothic"/>
            </a:endParaRPr>
          </a:p>
          <a:p>
            <a:pPr algn="ctr"/>
            <a:r>
              <a:rPr lang="en-US" sz="2000" dirty="0">
                <a:solidFill>
                  <a:schemeClr val="bg1"/>
                </a:solidFill>
                <a:latin typeface="Century Gothic"/>
                <a:cs typeface="Century Gothic"/>
              </a:rPr>
              <a:t>Provide detailed in-depth instructions for all routine &amp; lab processes</a:t>
            </a:r>
          </a:p>
          <a:p>
            <a:pPr marL="0" lvl="1" algn="ctr"/>
            <a:endParaRPr lang="en-US" sz="2000" dirty="0">
              <a:solidFill>
                <a:schemeClr val="bg1"/>
              </a:solidFill>
              <a:latin typeface="Century Gothic"/>
              <a:cs typeface="Century Gothic"/>
            </a:endParaRPr>
          </a:p>
          <a:p>
            <a:pPr marL="0" lvl="1" algn="ctr"/>
            <a:r>
              <a:rPr lang="en-US" sz="2000" dirty="0">
                <a:solidFill>
                  <a:schemeClr val="bg1"/>
                </a:solidFill>
                <a:latin typeface="Century Gothic"/>
                <a:cs typeface="Century Gothic"/>
              </a:rPr>
              <a:t>Necessary addition to protocol if a study is to be repeated exactly</a:t>
            </a:r>
          </a:p>
        </p:txBody>
      </p:sp>
      <p:sp>
        <p:nvSpPr>
          <p:cNvPr id="49" name="Rectangle 48"/>
          <p:cNvSpPr/>
          <p:nvPr/>
        </p:nvSpPr>
        <p:spPr>
          <a:xfrm>
            <a:off x="3131867" y="2454620"/>
            <a:ext cx="2926671" cy="4093428"/>
          </a:xfrm>
          <a:prstGeom prst="rect">
            <a:avLst/>
          </a:prstGeom>
        </p:spPr>
        <p:txBody>
          <a:bodyPr wrap="square">
            <a:spAutoFit/>
          </a:bodyPr>
          <a:lstStyle/>
          <a:p>
            <a:pPr algn="ctr"/>
            <a:r>
              <a:rPr lang="en-US" sz="2000" dirty="0">
                <a:solidFill>
                  <a:schemeClr val="bg1"/>
                </a:solidFill>
                <a:latin typeface="Century Gothic"/>
                <a:cs typeface="Century Gothic"/>
              </a:rPr>
              <a:t>SOPs only apply when there is a standard practice which will be repeated</a:t>
            </a:r>
          </a:p>
          <a:p>
            <a:pPr algn="ctr"/>
            <a:endParaRPr lang="en-US" sz="2000" dirty="0">
              <a:solidFill>
                <a:schemeClr val="bg1"/>
              </a:solidFill>
              <a:latin typeface="Century Gothic"/>
              <a:cs typeface="Century Gothic"/>
            </a:endParaRPr>
          </a:p>
          <a:p>
            <a:pPr algn="ctr"/>
            <a:r>
              <a:rPr lang="en-US" sz="2000" dirty="0">
                <a:solidFill>
                  <a:schemeClr val="bg1"/>
                </a:solidFill>
                <a:latin typeface="Century Gothic"/>
                <a:cs typeface="Century Gothic"/>
              </a:rPr>
              <a:t>If the work perform is not routine, there is no need to write an SOP. </a:t>
            </a:r>
          </a:p>
          <a:p>
            <a:pPr algn="ctr"/>
            <a:endParaRPr lang="en-US" sz="2000" dirty="0">
              <a:solidFill>
                <a:schemeClr val="bg1"/>
              </a:solidFill>
              <a:latin typeface="Century Gothic"/>
              <a:cs typeface="Century Gothic"/>
            </a:endParaRPr>
          </a:p>
          <a:p>
            <a:pPr algn="ctr"/>
            <a:r>
              <a:rPr lang="en-US" sz="2000" dirty="0">
                <a:solidFill>
                  <a:schemeClr val="bg1"/>
                </a:solidFill>
                <a:latin typeface="Century Gothic"/>
                <a:cs typeface="Century Gothic"/>
              </a:rPr>
              <a:t>The instructions can be included in protocol or lab document</a:t>
            </a:r>
          </a:p>
        </p:txBody>
      </p:sp>
      <p:sp>
        <p:nvSpPr>
          <p:cNvPr id="50" name="Rectangle 49"/>
          <p:cNvSpPr/>
          <p:nvPr/>
        </p:nvSpPr>
        <p:spPr>
          <a:xfrm>
            <a:off x="6066662" y="2737201"/>
            <a:ext cx="2926671" cy="2554545"/>
          </a:xfrm>
          <a:prstGeom prst="rect">
            <a:avLst/>
          </a:prstGeom>
        </p:spPr>
        <p:txBody>
          <a:bodyPr wrap="square">
            <a:spAutoFit/>
          </a:bodyPr>
          <a:lstStyle/>
          <a:p>
            <a:pPr algn="ctr"/>
            <a:r>
              <a:rPr lang="en-US" sz="2000" dirty="0">
                <a:solidFill>
                  <a:schemeClr val="bg1"/>
                </a:solidFill>
                <a:latin typeface="Century Gothic"/>
                <a:cs typeface="Century Gothic"/>
              </a:rPr>
              <a:t>Part of laboratory master documentation system</a:t>
            </a:r>
          </a:p>
          <a:p>
            <a:pPr algn="ctr"/>
            <a:endParaRPr lang="en-US" sz="2000" dirty="0">
              <a:solidFill>
                <a:schemeClr val="bg1"/>
              </a:solidFill>
              <a:latin typeface="Century Gothic"/>
              <a:cs typeface="Century Gothic"/>
            </a:endParaRPr>
          </a:p>
          <a:p>
            <a:pPr algn="ctr"/>
            <a:r>
              <a:rPr lang="en-US" sz="2000" dirty="0">
                <a:solidFill>
                  <a:schemeClr val="bg1"/>
                </a:solidFill>
                <a:latin typeface="Century Gothic"/>
                <a:cs typeface="Century Gothic"/>
              </a:rPr>
              <a:t>Needed for all sectors that ensure the GLP environment</a:t>
            </a:r>
          </a:p>
        </p:txBody>
      </p:sp>
    </p:spTree>
    <p:extLst>
      <p:ext uri="{BB962C8B-B14F-4D97-AF65-F5344CB8AC3E}">
        <p14:creationId xmlns:p14="http://schemas.microsoft.com/office/powerpoint/2010/main" val="3493979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grpSp>
        <p:nvGrpSpPr>
          <p:cNvPr id="32" name="Group 63"/>
          <p:cNvGrpSpPr>
            <a:grpSpLocks/>
          </p:cNvGrpSpPr>
          <p:nvPr/>
        </p:nvGrpSpPr>
        <p:grpSpPr bwMode="auto">
          <a:xfrm>
            <a:off x="176270" y="442540"/>
            <a:ext cx="8813495" cy="6647435"/>
            <a:chOff x="3022600" y="2238375"/>
            <a:chExt cx="6145213" cy="4619625"/>
          </a:xfrm>
        </p:grpSpPr>
        <p:sp>
          <p:nvSpPr>
            <p:cNvPr id="35" name="Freeform 10"/>
            <p:cNvSpPr>
              <a:spLocks/>
            </p:cNvSpPr>
            <p:nvPr/>
          </p:nvSpPr>
          <p:spPr bwMode="auto">
            <a:xfrm>
              <a:off x="3022600" y="2238375"/>
              <a:ext cx="2049463" cy="4246562"/>
            </a:xfrm>
            <a:custGeom>
              <a:avLst/>
              <a:gdLst>
                <a:gd name="T0" fmla="*/ 1024732 w 500"/>
                <a:gd name="T1" fmla="*/ 0 h 1035"/>
                <a:gd name="T2" fmla="*/ 0 w 500"/>
                <a:gd name="T3" fmla="*/ 1025740 h 1035"/>
                <a:gd name="T4" fmla="*/ 0 w 500"/>
                <a:gd name="T5" fmla="*/ 4246562 h 1035"/>
                <a:gd name="T6" fmla="*/ 2049463 w 500"/>
                <a:gd name="T7" fmla="*/ 4246562 h 1035"/>
                <a:gd name="T8" fmla="*/ 2049463 w 500"/>
                <a:gd name="T9" fmla="*/ 1025740 h 1035"/>
                <a:gd name="T10" fmla="*/ 1024732 w 500"/>
                <a:gd name="T11" fmla="*/ 0 h 10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0" h="1035">
                  <a:moveTo>
                    <a:pt x="250" y="0"/>
                  </a:moveTo>
                  <a:cubicBezTo>
                    <a:pt x="112" y="0"/>
                    <a:pt x="0" y="112"/>
                    <a:pt x="0" y="250"/>
                  </a:cubicBezTo>
                  <a:cubicBezTo>
                    <a:pt x="0" y="1035"/>
                    <a:pt x="0" y="1035"/>
                    <a:pt x="0" y="1035"/>
                  </a:cubicBezTo>
                  <a:cubicBezTo>
                    <a:pt x="500" y="1035"/>
                    <a:pt x="500" y="1035"/>
                    <a:pt x="500" y="1035"/>
                  </a:cubicBezTo>
                  <a:cubicBezTo>
                    <a:pt x="500" y="250"/>
                    <a:pt x="500" y="250"/>
                    <a:pt x="500" y="250"/>
                  </a:cubicBezTo>
                  <a:cubicBezTo>
                    <a:pt x="500" y="112"/>
                    <a:pt x="388" y="0"/>
                    <a:pt x="250" y="0"/>
                  </a:cubicBezTo>
                  <a:close/>
                </a:path>
              </a:pathLst>
            </a:custGeom>
            <a:gradFill flip="none" rotWithShape="1">
              <a:gsLst>
                <a:gs pos="0">
                  <a:srgbClr val="FFB302">
                    <a:tint val="66000"/>
                    <a:satMod val="160000"/>
                  </a:srgbClr>
                </a:gs>
                <a:gs pos="50000">
                  <a:srgbClr val="FFB302">
                    <a:tint val="44500"/>
                    <a:satMod val="160000"/>
                  </a:srgbClr>
                </a:gs>
                <a:gs pos="100000">
                  <a:srgbClr val="FFB302">
                    <a:tint val="23500"/>
                    <a:satMod val="160000"/>
                  </a:srgbClr>
                </a:gs>
              </a:gsLst>
              <a:lin ang="2700000" scaled="1"/>
              <a:tileRect/>
            </a:gradFill>
            <a:ln>
              <a:solidFill>
                <a:srgbClr val="FF9300"/>
              </a:solid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solidFill>
              </a:endParaRPr>
            </a:p>
          </p:txBody>
        </p:sp>
        <p:sp>
          <p:nvSpPr>
            <p:cNvPr id="36" name="Oval 11"/>
            <p:cNvSpPr>
              <a:spLocks noChangeAspect="1" noChangeArrowheads="1"/>
            </p:cNvSpPr>
            <p:nvPr/>
          </p:nvSpPr>
          <p:spPr bwMode="auto">
            <a:xfrm>
              <a:off x="3608295" y="2347590"/>
              <a:ext cx="903637" cy="929557"/>
            </a:xfrm>
            <a:prstGeom prst="ellipse">
              <a:avLst/>
            </a:prstGeom>
            <a:solidFill>
              <a:srgbClr val="F299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400" dirty="0">
                  <a:solidFill>
                    <a:schemeClr val="bg1"/>
                  </a:solidFill>
                  <a:latin typeface="+mn-lt"/>
                </a:rPr>
                <a:t>4</a:t>
              </a:r>
              <a:endParaRPr lang="en-US" altLang="en-US" sz="3200" dirty="0">
                <a:solidFill>
                  <a:schemeClr val="bg1"/>
                </a:solidFill>
                <a:latin typeface="+mn-lt"/>
              </a:endParaRPr>
            </a:p>
          </p:txBody>
        </p:sp>
        <p:sp>
          <p:nvSpPr>
            <p:cNvPr id="37" name="Freeform 12"/>
            <p:cNvSpPr>
              <a:spLocks/>
            </p:cNvSpPr>
            <p:nvPr/>
          </p:nvSpPr>
          <p:spPr bwMode="auto">
            <a:xfrm>
              <a:off x="5072063" y="2508250"/>
              <a:ext cx="2046288" cy="3976687"/>
            </a:xfrm>
            <a:custGeom>
              <a:avLst/>
              <a:gdLst>
                <a:gd name="T0" fmla="*/ 1025194 w 499"/>
                <a:gd name="T1" fmla="*/ 0 h 969"/>
                <a:gd name="T2" fmla="*/ 0 w 499"/>
                <a:gd name="T3" fmla="*/ 1025977 h 969"/>
                <a:gd name="T4" fmla="*/ 0 w 499"/>
                <a:gd name="T5" fmla="*/ 3976687 h 969"/>
                <a:gd name="T6" fmla="*/ 2046288 w 499"/>
                <a:gd name="T7" fmla="*/ 3976687 h 969"/>
                <a:gd name="T8" fmla="*/ 2046288 w 499"/>
                <a:gd name="T9" fmla="*/ 1025977 h 969"/>
                <a:gd name="T10" fmla="*/ 1025194 w 499"/>
                <a:gd name="T11" fmla="*/ 0 h 9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9" h="969">
                  <a:moveTo>
                    <a:pt x="250" y="0"/>
                  </a:moveTo>
                  <a:cubicBezTo>
                    <a:pt x="111" y="0"/>
                    <a:pt x="0" y="112"/>
                    <a:pt x="0" y="250"/>
                  </a:cubicBezTo>
                  <a:cubicBezTo>
                    <a:pt x="0" y="969"/>
                    <a:pt x="0" y="969"/>
                    <a:pt x="0" y="969"/>
                  </a:cubicBezTo>
                  <a:cubicBezTo>
                    <a:pt x="499" y="969"/>
                    <a:pt x="499" y="969"/>
                    <a:pt x="499" y="969"/>
                  </a:cubicBezTo>
                  <a:cubicBezTo>
                    <a:pt x="499" y="250"/>
                    <a:pt x="499" y="250"/>
                    <a:pt x="499" y="250"/>
                  </a:cubicBezTo>
                  <a:cubicBezTo>
                    <a:pt x="499" y="112"/>
                    <a:pt x="388" y="0"/>
                    <a:pt x="250" y="0"/>
                  </a:cubicBezTo>
                  <a:close/>
                </a:path>
              </a:pathLst>
            </a:custGeom>
            <a:gradFill flip="none" rotWithShape="1">
              <a:gsLst>
                <a:gs pos="0">
                  <a:srgbClr val="A0D606">
                    <a:tint val="66000"/>
                    <a:satMod val="160000"/>
                  </a:srgbClr>
                </a:gs>
                <a:gs pos="50000">
                  <a:srgbClr val="A0D606">
                    <a:tint val="44500"/>
                    <a:satMod val="160000"/>
                  </a:srgbClr>
                </a:gs>
                <a:gs pos="100000">
                  <a:srgbClr val="A0D606">
                    <a:tint val="23500"/>
                    <a:satMod val="160000"/>
                  </a:srgbClr>
                </a:gs>
              </a:gsLst>
              <a:path path="circle">
                <a:fillToRect l="100000" b="100000"/>
              </a:path>
              <a:tileRect t="-100000" r="-100000"/>
            </a:grad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solidFill>
              </a:endParaRPr>
            </a:p>
          </p:txBody>
        </p:sp>
        <p:sp>
          <p:nvSpPr>
            <p:cNvPr id="38" name="Oval 13"/>
            <p:cNvSpPr>
              <a:spLocks noChangeArrowheads="1"/>
            </p:cNvSpPr>
            <p:nvPr/>
          </p:nvSpPr>
          <p:spPr bwMode="auto">
            <a:xfrm>
              <a:off x="5663422" y="2610495"/>
              <a:ext cx="906147" cy="928079"/>
            </a:xfrm>
            <a:prstGeom prst="ellipse">
              <a:avLst/>
            </a:prstGeom>
            <a:solidFill>
              <a:srgbClr val="8CBD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400" dirty="0">
                  <a:solidFill>
                    <a:schemeClr val="bg1"/>
                  </a:solidFill>
                  <a:latin typeface="+mn-lt"/>
                </a:rPr>
                <a:t>5</a:t>
              </a:r>
              <a:endParaRPr lang="en-US" altLang="en-US" sz="3200" dirty="0">
                <a:solidFill>
                  <a:schemeClr val="bg1"/>
                </a:solidFill>
                <a:latin typeface="+mn-lt"/>
              </a:endParaRPr>
            </a:p>
          </p:txBody>
        </p:sp>
        <p:sp>
          <p:nvSpPr>
            <p:cNvPr id="39" name="Freeform 14"/>
            <p:cNvSpPr>
              <a:spLocks/>
            </p:cNvSpPr>
            <p:nvPr/>
          </p:nvSpPr>
          <p:spPr bwMode="auto">
            <a:xfrm>
              <a:off x="7118350" y="2238375"/>
              <a:ext cx="2049463" cy="4246562"/>
            </a:xfrm>
            <a:custGeom>
              <a:avLst/>
              <a:gdLst>
                <a:gd name="T0" fmla="*/ 1024732 w 500"/>
                <a:gd name="T1" fmla="*/ 0 h 1035"/>
                <a:gd name="T2" fmla="*/ 0 w 500"/>
                <a:gd name="T3" fmla="*/ 1025740 h 1035"/>
                <a:gd name="T4" fmla="*/ 0 w 500"/>
                <a:gd name="T5" fmla="*/ 4246562 h 1035"/>
                <a:gd name="T6" fmla="*/ 2049463 w 500"/>
                <a:gd name="T7" fmla="*/ 4246562 h 1035"/>
                <a:gd name="T8" fmla="*/ 2049463 w 500"/>
                <a:gd name="T9" fmla="*/ 1025740 h 1035"/>
                <a:gd name="T10" fmla="*/ 1024732 w 500"/>
                <a:gd name="T11" fmla="*/ 0 h 10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0" h="1035">
                  <a:moveTo>
                    <a:pt x="250" y="0"/>
                  </a:moveTo>
                  <a:cubicBezTo>
                    <a:pt x="112" y="0"/>
                    <a:pt x="0" y="112"/>
                    <a:pt x="0" y="250"/>
                  </a:cubicBezTo>
                  <a:cubicBezTo>
                    <a:pt x="0" y="1035"/>
                    <a:pt x="0" y="1035"/>
                    <a:pt x="0" y="1035"/>
                  </a:cubicBezTo>
                  <a:cubicBezTo>
                    <a:pt x="500" y="1035"/>
                    <a:pt x="500" y="1035"/>
                    <a:pt x="500" y="1035"/>
                  </a:cubicBezTo>
                  <a:cubicBezTo>
                    <a:pt x="500" y="250"/>
                    <a:pt x="500" y="250"/>
                    <a:pt x="500" y="250"/>
                  </a:cubicBezTo>
                  <a:cubicBezTo>
                    <a:pt x="500" y="112"/>
                    <a:pt x="388" y="0"/>
                    <a:pt x="250" y="0"/>
                  </a:cubicBezTo>
                  <a:close/>
                </a:path>
              </a:pathLst>
            </a:custGeom>
            <a:gradFill flip="none" rotWithShape="1">
              <a:gsLst>
                <a:gs pos="0">
                  <a:srgbClr val="04ADCF">
                    <a:tint val="66000"/>
                    <a:satMod val="160000"/>
                  </a:srgbClr>
                </a:gs>
                <a:gs pos="50000">
                  <a:srgbClr val="04ADCF">
                    <a:tint val="44500"/>
                    <a:satMod val="160000"/>
                  </a:srgbClr>
                </a:gs>
                <a:gs pos="100000">
                  <a:srgbClr val="04ADCF">
                    <a:tint val="23500"/>
                    <a:satMod val="160000"/>
                  </a:srgbClr>
                </a:gs>
              </a:gsLst>
              <a:lin ang="0" scaled="1"/>
              <a:tileRect/>
            </a:gradFill>
            <a:ln>
              <a:solidFill>
                <a:srgbClr val="0070C0"/>
              </a:solid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solidFill>
              </a:endParaRPr>
            </a:p>
          </p:txBody>
        </p:sp>
        <p:sp>
          <p:nvSpPr>
            <p:cNvPr id="40" name="Oval 15"/>
            <p:cNvSpPr>
              <a:spLocks noChangeArrowheads="1"/>
            </p:cNvSpPr>
            <p:nvPr/>
          </p:nvSpPr>
          <p:spPr bwMode="auto">
            <a:xfrm>
              <a:off x="7678481" y="2373279"/>
              <a:ext cx="903637" cy="928079"/>
            </a:xfrm>
            <a:prstGeom prst="ellipse">
              <a:avLst/>
            </a:prstGeom>
            <a:solidFill>
              <a:srgbClr val="0092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400" dirty="0">
                  <a:solidFill>
                    <a:schemeClr val="bg1"/>
                  </a:solidFill>
                  <a:latin typeface="+mn-lt"/>
                </a:rPr>
                <a:t>6</a:t>
              </a:r>
              <a:endParaRPr lang="en-US" altLang="en-US" sz="3200" dirty="0">
                <a:solidFill>
                  <a:schemeClr val="bg1"/>
                </a:solidFill>
                <a:latin typeface="+mn-lt"/>
              </a:endParaRPr>
            </a:p>
          </p:txBody>
        </p:sp>
        <p:sp>
          <p:nvSpPr>
            <p:cNvPr id="44" name="Freeform 19"/>
            <p:cNvSpPr>
              <a:spLocks/>
            </p:cNvSpPr>
            <p:nvPr/>
          </p:nvSpPr>
          <p:spPr bwMode="auto">
            <a:xfrm>
              <a:off x="3022600" y="6484938"/>
              <a:ext cx="2381250" cy="373062"/>
            </a:xfrm>
            <a:custGeom>
              <a:avLst/>
              <a:gdLst>
                <a:gd name="T0" fmla="*/ 2381250 w 1500"/>
                <a:gd name="T1" fmla="*/ 373062 h 235"/>
                <a:gd name="T2" fmla="*/ 995363 w 1500"/>
                <a:gd name="T3" fmla="*/ 373062 h 235"/>
                <a:gd name="T4" fmla="*/ 0 w 1500"/>
                <a:gd name="T5" fmla="*/ 0 h 235"/>
                <a:gd name="T6" fmla="*/ 2049463 w 1500"/>
                <a:gd name="T7" fmla="*/ 0 h 235"/>
                <a:gd name="T8" fmla="*/ 2381250 w 1500"/>
                <a:gd name="T9" fmla="*/ 373062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0" h="235">
                  <a:moveTo>
                    <a:pt x="1500" y="235"/>
                  </a:moveTo>
                  <a:lnTo>
                    <a:pt x="627" y="235"/>
                  </a:lnTo>
                  <a:lnTo>
                    <a:pt x="0" y="0"/>
                  </a:lnTo>
                  <a:lnTo>
                    <a:pt x="1291" y="0"/>
                  </a:lnTo>
                  <a:lnTo>
                    <a:pt x="1500" y="235"/>
                  </a:lnTo>
                  <a:close/>
                </a:path>
              </a:pathLst>
            </a:custGeom>
            <a:solidFill>
              <a:srgbClr val="DB8A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solidFill>
              </a:endParaRPr>
            </a:p>
          </p:txBody>
        </p:sp>
        <p:sp>
          <p:nvSpPr>
            <p:cNvPr id="45" name="Freeform 20"/>
            <p:cNvSpPr>
              <a:spLocks/>
            </p:cNvSpPr>
            <p:nvPr/>
          </p:nvSpPr>
          <p:spPr bwMode="auto">
            <a:xfrm>
              <a:off x="5072063" y="6484938"/>
              <a:ext cx="2046288" cy="373062"/>
            </a:xfrm>
            <a:custGeom>
              <a:avLst/>
              <a:gdLst>
                <a:gd name="T0" fmla="*/ 1709738 w 1289"/>
                <a:gd name="T1" fmla="*/ 373062 h 235"/>
                <a:gd name="T2" fmla="*/ 328613 w 1289"/>
                <a:gd name="T3" fmla="*/ 373062 h 235"/>
                <a:gd name="T4" fmla="*/ 0 w 1289"/>
                <a:gd name="T5" fmla="*/ 0 h 235"/>
                <a:gd name="T6" fmla="*/ 2046288 w 1289"/>
                <a:gd name="T7" fmla="*/ 0 h 235"/>
                <a:gd name="T8" fmla="*/ 1709738 w 1289"/>
                <a:gd name="T9" fmla="*/ 373062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 h="235">
                  <a:moveTo>
                    <a:pt x="1077" y="235"/>
                  </a:moveTo>
                  <a:lnTo>
                    <a:pt x="207" y="235"/>
                  </a:lnTo>
                  <a:lnTo>
                    <a:pt x="0" y="0"/>
                  </a:lnTo>
                  <a:lnTo>
                    <a:pt x="1289" y="0"/>
                  </a:lnTo>
                  <a:lnTo>
                    <a:pt x="1077" y="235"/>
                  </a:lnTo>
                  <a:close/>
                </a:path>
              </a:pathLst>
            </a:custGeom>
            <a:solidFill>
              <a:srgbClr val="80A80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solidFill>
              </a:endParaRPr>
            </a:p>
          </p:txBody>
        </p:sp>
        <p:sp>
          <p:nvSpPr>
            <p:cNvPr id="46" name="Freeform 21"/>
            <p:cNvSpPr>
              <a:spLocks/>
            </p:cNvSpPr>
            <p:nvPr/>
          </p:nvSpPr>
          <p:spPr bwMode="auto">
            <a:xfrm>
              <a:off x="6781800" y="6484938"/>
              <a:ext cx="2386013" cy="373062"/>
            </a:xfrm>
            <a:custGeom>
              <a:avLst/>
              <a:gdLst>
                <a:gd name="T0" fmla="*/ 1382713 w 1503"/>
                <a:gd name="T1" fmla="*/ 373062 h 235"/>
                <a:gd name="T2" fmla="*/ 0 w 1503"/>
                <a:gd name="T3" fmla="*/ 373062 h 235"/>
                <a:gd name="T4" fmla="*/ 336550 w 1503"/>
                <a:gd name="T5" fmla="*/ 0 h 235"/>
                <a:gd name="T6" fmla="*/ 2386013 w 1503"/>
                <a:gd name="T7" fmla="*/ 0 h 235"/>
                <a:gd name="T8" fmla="*/ 1382713 w 1503"/>
                <a:gd name="T9" fmla="*/ 373062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3" h="235">
                  <a:moveTo>
                    <a:pt x="871" y="235"/>
                  </a:moveTo>
                  <a:lnTo>
                    <a:pt x="0" y="235"/>
                  </a:lnTo>
                  <a:lnTo>
                    <a:pt x="212" y="0"/>
                  </a:lnTo>
                  <a:lnTo>
                    <a:pt x="1503" y="0"/>
                  </a:lnTo>
                  <a:lnTo>
                    <a:pt x="871" y="235"/>
                  </a:lnTo>
                  <a:close/>
                </a:path>
              </a:pathLst>
            </a:custGeom>
            <a:solidFill>
              <a:srgbClr val="0081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solidFill>
              </a:endParaRPr>
            </a:p>
          </p:txBody>
        </p:sp>
      </p:grpSp>
      <p:sp>
        <p:nvSpPr>
          <p:cNvPr id="31" name="Rectangle 30"/>
          <p:cNvSpPr/>
          <p:nvPr/>
        </p:nvSpPr>
        <p:spPr>
          <a:xfrm>
            <a:off x="176270" y="2146843"/>
            <a:ext cx="2947473" cy="3477875"/>
          </a:xfrm>
          <a:prstGeom prst="rect">
            <a:avLst/>
          </a:prstGeom>
        </p:spPr>
        <p:txBody>
          <a:bodyPr wrap="square">
            <a:spAutoFit/>
          </a:bodyPr>
          <a:lstStyle/>
          <a:p>
            <a:pPr algn="ctr"/>
            <a:r>
              <a:rPr lang="en-US" sz="2000" dirty="0">
                <a:solidFill>
                  <a:schemeClr val="bg1"/>
                </a:solidFill>
                <a:latin typeface="Century Gothic"/>
                <a:cs typeface="Century Gothic"/>
              </a:rPr>
              <a:t>Cover all activities:</a:t>
            </a:r>
          </a:p>
          <a:p>
            <a:pPr algn="ctr"/>
            <a:endParaRPr lang="en-US" sz="2000" dirty="0">
              <a:solidFill>
                <a:schemeClr val="bg1"/>
              </a:solidFill>
              <a:latin typeface="Century Gothic"/>
              <a:cs typeface="Century Gothic"/>
            </a:endParaRPr>
          </a:p>
          <a:p>
            <a:pPr marL="342900" indent="-342900">
              <a:buFont typeface="Arial" panose="020B0604020202020204" pitchFamily="34" charset="0"/>
              <a:buChar char="•"/>
            </a:pPr>
            <a:r>
              <a:rPr lang="en-US" b="1" i="1" dirty="0">
                <a:solidFill>
                  <a:schemeClr val="bg1"/>
                </a:solidFill>
                <a:latin typeface="Cambria" panose="02040503050406030204" pitchFamily="18" charset="0"/>
                <a:cs typeface="Century Gothic"/>
              </a:rPr>
              <a:t>Technical aspects of study</a:t>
            </a:r>
          </a:p>
          <a:p>
            <a:pPr marL="342900" indent="-342900">
              <a:buFont typeface="Arial" panose="020B0604020202020204" pitchFamily="34" charset="0"/>
              <a:buChar char="•"/>
            </a:pPr>
            <a:r>
              <a:rPr lang="en-US" b="1" i="1" dirty="0">
                <a:solidFill>
                  <a:schemeClr val="bg1"/>
                </a:solidFill>
                <a:latin typeface="Cambria" panose="02040503050406030204" pitchFamily="18" charset="0"/>
                <a:cs typeface="Century Gothic"/>
              </a:rPr>
              <a:t>Administration</a:t>
            </a:r>
          </a:p>
          <a:p>
            <a:pPr marL="342900" indent="-342900">
              <a:buFont typeface="Arial" panose="020B0604020202020204" pitchFamily="34" charset="0"/>
              <a:buChar char="•"/>
            </a:pPr>
            <a:r>
              <a:rPr lang="en-US" b="1" i="1" dirty="0">
                <a:solidFill>
                  <a:schemeClr val="bg1"/>
                </a:solidFill>
                <a:latin typeface="Cambria" panose="02040503050406030204" pitchFamily="18" charset="0"/>
                <a:cs typeface="Century Gothic"/>
              </a:rPr>
              <a:t>Transfer of data to archives / managing documents</a:t>
            </a:r>
          </a:p>
          <a:p>
            <a:pPr marL="342900" indent="-342900">
              <a:buFont typeface="Arial" panose="020B0604020202020204" pitchFamily="34" charset="0"/>
              <a:buChar char="•"/>
            </a:pPr>
            <a:r>
              <a:rPr lang="en-US" b="1" i="1" dirty="0">
                <a:solidFill>
                  <a:schemeClr val="bg1"/>
                </a:solidFill>
                <a:latin typeface="Cambria" panose="02040503050406030204" pitchFamily="18" charset="0"/>
                <a:cs typeface="Century Gothic"/>
              </a:rPr>
              <a:t>Personnel management</a:t>
            </a:r>
          </a:p>
          <a:p>
            <a:pPr marL="342900" indent="-342900">
              <a:buFont typeface="Arial" panose="020B0604020202020204" pitchFamily="34" charset="0"/>
              <a:buChar char="•"/>
            </a:pPr>
            <a:r>
              <a:rPr lang="en-US" b="1" i="1" dirty="0">
                <a:solidFill>
                  <a:schemeClr val="bg1"/>
                </a:solidFill>
                <a:latin typeface="Cambria" panose="02040503050406030204" pitchFamily="18" charset="0"/>
                <a:cs typeface="Century Gothic"/>
              </a:rPr>
              <a:t>Safety</a:t>
            </a:r>
          </a:p>
          <a:p>
            <a:pPr marL="342900" indent="-342900">
              <a:buFont typeface="Arial" panose="020B0604020202020204" pitchFamily="34" charset="0"/>
              <a:buChar char="•"/>
            </a:pPr>
            <a:r>
              <a:rPr lang="en-US" b="1" i="1" dirty="0">
                <a:solidFill>
                  <a:schemeClr val="bg1"/>
                </a:solidFill>
                <a:latin typeface="Cambria" panose="02040503050406030204" pitchFamily="18" charset="0"/>
                <a:cs typeface="Century Gothic"/>
              </a:rPr>
              <a:t>Hygiene</a:t>
            </a:r>
          </a:p>
        </p:txBody>
      </p:sp>
      <p:sp>
        <p:nvSpPr>
          <p:cNvPr id="49" name="Rectangle 48"/>
          <p:cNvSpPr/>
          <p:nvPr/>
        </p:nvSpPr>
        <p:spPr>
          <a:xfrm>
            <a:off x="3131867" y="2454620"/>
            <a:ext cx="2926671" cy="2246769"/>
          </a:xfrm>
          <a:prstGeom prst="rect">
            <a:avLst/>
          </a:prstGeom>
        </p:spPr>
        <p:txBody>
          <a:bodyPr wrap="square">
            <a:spAutoFit/>
          </a:bodyPr>
          <a:lstStyle/>
          <a:p>
            <a:pPr algn="ctr"/>
            <a:r>
              <a:rPr lang="en-US" sz="2000" dirty="0">
                <a:solidFill>
                  <a:schemeClr val="bg1"/>
                </a:solidFill>
                <a:latin typeface="Century Gothic"/>
                <a:cs typeface="Century Gothic"/>
              </a:rPr>
              <a:t>Readable, clear, precise, practical</a:t>
            </a:r>
          </a:p>
          <a:p>
            <a:pPr algn="ctr"/>
            <a:endParaRPr lang="en-US" sz="2000" dirty="0">
              <a:solidFill>
                <a:schemeClr val="bg1"/>
              </a:solidFill>
              <a:latin typeface="Century Gothic"/>
              <a:cs typeface="Century Gothic"/>
            </a:endParaRPr>
          </a:p>
          <a:p>
            <a:pPr algn="ctr"/>
            <a:r>
              <a:rPr lang="en-US" sz="2000" dirty="0">
                <a:solidFill>
                  <a:schemeClr val="bg1"/>
                </a:solidFill>
                <a:latin typeface="Century Gothic"/>
                <a:cs typeface="Century Gothic"/>
              </a:rPr>
              <a:t>Fully understood and followed</a:t>
            </a:r>
          </a:p>
          <a:p>
            <a:pPr algn="ctr"/>
            <a:endParaRPr lang="en-US" sz="2000" dirty="0">
              <a:solidFill>
                <a:schemeClr val="bg1"/>
              </a:solidFill>
              <a:latin typeface="Century Gothic"/>
              <a:cs typeface="Century Gothic"/>
            </a:endParaRPr>
          </a:p>
          <a:p>
            <a:pPr algn="ctr"/>
            <a:r>
              <a:rPr lang="en-US" sz="2000" dirty="0">
                <a:solidFill>
                  <a:schemeClr val="bg1"/>
                </a:solidFill>
                <a:latin typeface="Century Gothic"/>
                <a:cs typeface="Century Gothic"/>
              </a:rPr>
              <a:t>Reviewed</a:t>
            </a:r>
          </a:p>
        </p:txBody>
      </p:sp>
      <p:sp>
        <p:nvSpPr>
          <p:cNvPr id="50" name="Rectangle 49"/>
          <p:cNvSpPr/>
          <p:nvPr/>
        </p:nvSpPr>
        <p:spPr>
          <a:xfrm>
            <a:off x="6066662" y="1952700"/>
            <a:ext cx="2926671" cy="4462760"/>
          </a:xfrm>
          <a:prstGeom prst="rect">
            <a:avLst/>
          </a:prstGeom>
        </p:spPr>
        <p:txBody>
          <a:bodyPr wrap="square">
            <a:spAutoFit/>
          </a:bodyPr>
          <a:lstStyle/>
          <a:p>
            <a:r>
              <a:rPr lang="en-US" sz="2000" dirty="0">
                <a:solidFill>
                  <a:schemeClr val="bg1"/>
                </a:solidFill>
                <a:latin typeface="Century Gothic"/>
                <a:cs typeface="Century Gothic"/>
              </a:rPr>
              <a:t>Content or sections of SOPs :</a:t>
            </a:r>
          </a:p>
          <a:p>
            <a:endParaRPr lang="en-US" sz="2000" dirty="0">
              <a:solidFill>
                <a:schemeClr val="bg1"/>
              </a:solidFill>
              <a:latin typeface="Century Gothic"/>
              <a:cs typeface="Century Gothic"/>
            </a:endParaRPr>
          </a:p>
          <a:p>
            <a:pPr marL="342900" indent="-342900">
              <a:buFont typeface="Arial" panose="020B0604020202020204" pitchFamily="34" charset="0"/>
              <a:buChar char="•"/>
            </a:pPr>
            <a:r>
              <a:rPr lang="en-US" sz="1600" b="1" i="1" dirty="0">
                <a:solidFill>
                  <a:schemeClr val="bg1"/>
                </a:solidFill>
                <a:latin typeface="Cambria" panose="02040503050406030204" pitchFamily="18" charset="0"/>
                <a:cs typeface="Century Gothic"/>
              </a:rPr>
              <a:t>Title</a:t>
            </a:r>
          </a:p>
          <a:p>
            <a:pPr marL="342900" indent="-342900">
              <a:buFont typeface="Arial" panose="020B0604020202020204" pitchFamily="34" charset="0"/>
              <a:buChar char="•"/>
            </a:pPr>
            <a:r>
              <a:rPr lang="en-US" sz="1600" b="1" i="1" dirty="0">
                <a:solidFill>
                  <a:schemeClr val="bg1"/>
                </a:solidFill>
                <a:latin typeface="Cambria" panose="02040503050406030204" pitchFamily="18" charset="0"/>
                <a:cs typeface="Century Gothic"/>
              </a:rPr>
              <a:t>Purpose</a:t>
            </a:r>
          </a:p>
          <a:p>
            <a:pPr marL="342900" indent="-342900">
              <a:buFont typeface="Arial" panose="020B0604020202020204" pitchFamily="34" charset="0"/>
              <a:buChar char="•"/>
            </a:pPr>
            <a:r>
              <a:rPr lang="en-US" sz="1600" b="1" i="1" dirty="0">
                <a:solidFill>
                  <a:schemeClr val="bg1"/>
                </a:solidFill>
                <a:latin typeface="Cambria" panose="02040503050406030204" pitchFamily="18" charset="0"/>
                <a:cs typeface="Century Gothic"/>
              </a:rPr>
              <a:t>General</a:t>
            </a:r>
          </a:p>
          <a:p>
            <a:pPr marL="711200" lvl="1" indent="-176213">
              <a:buFont typeface="Courier New" panose="02070309020205020404" pitchFamily="49" charset="0"/>
              <a:buChar char="o"/>
            </a:pPr>
            <a:r>
              <a:rPr lang="en-US" sz="1600" i="1" dirty="0">
                <a:solidFill>
                  <a:schemeClr val="bg1"/>
                </a:solidFill>
                <a:latin typeface="Cambria" panose="02040503050406030204" pitchFamily="18" charset="0"/>
                <a:cs typeface="Century Gothic"/>
              </a:rPr>
              <a:t>Highlights principal features</a:t>
            </a:r>
          </a:p>
          <a:p>
            <a:pPr marL="711200" lvl="1" indent="-176213">
              <a:buFont typeface="Courier New" panose="02070309020205020404" pitchFamily="49" charset="0"/>
              <a:buChar char="o"/>
            </a:pPr>
            <a:r>
              <a:rPr lang="en-US" sz="1600" i="1" dirty="0">
                <a:solidFill>
                  <a:schemeClr val="bg1"/>
                </a:solidFill>
                <a:latin typeface="Cambria" panose="02040503050406030204" pitchFamily="18" charset="0"/>
                <a:cs typeface="Century Gothic"/>
              </a:rPr>
              <a:t>Gives background information</a:t>
            </a:r>
          </a:p>
          <a:p>
            <a:pPr marL="342900" indent="-342900">
              <a:buFont typeface="Arial" panose="020B0604020202020204" pitchFamily="34" charset="0"/>
              <a:buChar char="•"/>
            </a:pPr>
            <a:r>
              <a:rPr lang="en-US" sz="1600" b="1" i="1" dirty="0">
                <a:solidFill>
                  <a:schemeClr val="bg1"/>
                </a:solidFill>
                <a:latin typeface="Cambria" panose="02040503050406030204" pitchFamily="18" charset="0"/>
                <a:cs typeface="Century Gothic"/>
              </a:rPr>
              <a:t>Procedure</a:t>
            </a:r>
          </a:p>
          <a:p>
            <a:pPr marL="711200" lvl="1" indent="-176213">
              <a:buFont typeface="Courier New" panose="02070309020205020404" pitchFamily="49" charset="0"/>
              <a:buChar char="o"/>
            </a:pPr>
            <a:r>
              <a:rPr lang="en-US" sz="1600" i="1" dirty="0">
                <a:solidFill>
                  <a:schemeClr val="bg1"/>
                </a:solidFill>
                <a:latin typeface="Cambria" panose="02040503050406030204" pitchFamily="18" charset="0"/>
                <a:cs typeface="Century Gothic"/>
              </a:rPr>
              <a:t>Instructions in logical / chronological order</a:t>
            </a:r>
          </a:p>
          <a:p>
            <a:pPr marL="342900" indent="-342900">
              <a:buFont typeface="Arial" panose="020B0604020202020204" pitchFamily="34" charset="0"/>
              <a:buChar char="•"/>
            </a:pPr>
            <a:r>
              <a:rPr lang="en-US" sz="1600" b="1" i="1" dirty="0">
                <a:solidFill>
                  <a:schemeClr val="bg1"/>
                </a:solidFill>
                <a:latin typeface="Cambria" panose="02040503050406030204" pitchFamily="18" charset="0"/>
                <a:cs typeface="Century Gothic"/>
              </a:rPr>
              <a:t>References</a:t>
            </a:r>
          </a:p>
          <a:p>
            <a:pPr marL="342900" indent="-342900">
              <a:buFont typeface="Arial" panose="020B0604020202020204" pitchFamily="34" charset="0"/>
              <a:buChar char="•"/>
            </a:pPr>
            <a:r>
              <a:rPr lang="en-US" sz="1600" b="1" i="1" dirty="0">
                <a:solidFill>
                  <a:schemeClr val="bg1"/>
                </a:solidFill>
                <a:latin typeface="Cambria" panose="02040503050406030204" pitchFamily="18" charset="0"/>
                <a:cs typeface="Century Gothic"/>
              </a:rPr>
              <a:t>Help</a:t>
            </a:r>
          </a:p>
          <a:p>
            <a:pPr marL="711200" lvl="1" indent="-176213">
              <a:buFont typeface="Courier New" panose="02070309020205020404" pitchFamily="49" charset="0"/>
              <a:buChar char="o"/>
            </a:pPr>
            <a:r>
              <a:rPr lang="en-US" sz="1600" i="1" dirty="0">
                <a:solidFill>
                  <a:schemeClr val="bg1"/>
                </a:solidFill>
                <a:latin typeface="Cambria" panose="02040503050406030204" pitchFamily="18" charset="0"/>
                <a:cs typeface="Century Gothic"/>
              </a:rPr>
              <a:t>Contact person in case of problems</a:t>
            </a:r>
          </a:p>
        </p:txBody>
      </p:sp>
    </p:spTree>
    <p:extLst>
      <p:ext uri="{BB962C8B-B14F-4D97-AF65-F5344CB8AC3E}">
        <p14:creationId xmlns:p14="http://schemas.microsoft.com/office/powerpoint/2010/main" val="258781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00" y="0"/>
            <a:ext cx="6595493" cy="6858000"/>
          </a:xfrm>
          <a:prstGeom prst="rect">
            <a:avLst/>
          </a:prstGeom>
        </p:spPr>
      </p:pic>
    </p:spTree>
    <p:extLst>
      <p:ext uri="{BB962C8B-B14F-4D97-AF65-F5344CB8AC3E}">
        <p14:creationId xmlns:p14="http://schemas.microsoft.com/office/powerpoint/2010/main" val="26577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81108"/>
            <a:ext cx="7637786" cy="4682357"/>
          </a:xfrm>
        </p:spPr>
        <p:txBody>
          <a:bodyPr/>
          <a:lstStyle/>
          <a:p>
            <a:r>
              <a:rPr lang="en-US" dirty="0">
                <a:effectLst/>
              </a:rPr>
              <a:t>In the early 1970s, the FDA investigated a number of cases of poor practice in toxicology laboratories throughout the USA </a:t>
            </a:r>
          </a:p>
          <a:p>
            <a:pPr lvl="1"/>
            <a:r>
              <a:rPr lang="en-US" dirty="0">
                <a:effectLst/>
              </a:rPr>
              <a:t>Results of this investigation in about 40 laboratories </a:t>
            </a:r>
          </a:p>
          <a:p>
            <a:pPr lvl="2"/>
            <a:r>
              <a:rPr lang="en-US" dirty="0">
                <a:effectLst/>
              </a:rPr>
              <a:t>many cases of poorly managed studies</a:t>
            </a:r>
          </a:p>
          <a:p>
            <a:pPr lvl="2"/>
            <a:r>
              <a:rPr lang="en-US" dirty="0">
                <a:effectLst/>
              </a:rPr>
              <a:t>insufficient training of personnel</a:t>
            </a:r>
          </a:p>
          <a:p>
            <a:pPr lvl="2"/>
            <a:r>
              <a:rPr lang="en-US" dirty="0">
                <a:effectLst/>
              </a:rPr>
              <a:t>some cases of deliberate fraud </a:t>
            </a:r>
          </a:p>
          <a:p>
            <a:r>
              <a:rPr lang="en-US" dirty="0">
                <a:effectLst/>
              </a:rPr>
              <a:t>But most of the poor practice observed was not fraud and could be dealt with by implementing a system of quality management. </a:t>
            </a:r>
            <a:endParaRPr lang="en-US" dirty="0"/>
          </a:p>
          <a:p>
            <a:endParaRPr lang="en-US" dirty="0">
              <a:effectLst/>
            </a:endParaRPr>
          </a:p>
        </p:txBody>
      </p:sp>
      <p:sp>
        <p:nvSpPr>
          <p:cNvPr id="3" name="Title 2"/>
          <p:cNvSpPr>
            <a:spLocks noGrp="1"/>
          </p:cNvSpPr>
          <p:nvPr>
            <p:ph type="title"/>
          </p:nvPr>
        </p:nvSpPr>
        <p:spPr/>
        <p:txBody>
          <a:bodyPr/>
          <a:lstStyle/>
          <a:p>
            <a:r>
              <a:rPr lang="en-US" b="1" dirty="0"/>
              <a:t>History of GLP</a:t>
            </a:r>
          </a:p>
        </p:txBody>
      </p:sp>
    </p:spTree>
    <p:extLst>
      <p:ext uri="{BB962C8B-B14F-4D97-AF65-F5344CB8AC3E}">
        <p14:creationId xmlns:p14="http://schemas.microsoft.com/office/powerpoint/2010/main" val="2995887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0"/>
            <a:ext cx="6034216" cy="6858000"/>
          </a:xfrm>
          <a:prstGeom prst="rect">
            <a:avLst/>
          </a:prstGeom>
        </p:spPr>
      </p:pic>
    </p:spTree>
    <p:extLst>
      <p:ext uri="{BB962C8B-B14F-4D97-AF65-F5344CB8AC3E}">
        <p14:creationId xmlns:p14="http://schemas.microsoft.com/office/powerpoint/2010/main" val="16076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2900" y="0"/>
            <a:ext cx="5895651" cy="6858000"/>
          </a:xfrm>
          <a:prstGeom prst="rect">
            <a:avLst/>
          </a:prstGeom>
        </p:spPr>
      </p:pic>
    </p:spTree>
    <p:extLst>
      <p:ext uri="{BB962C8B-B14F-4D97-AF65-F5344CB8AC3E}">
        <p14:creationId xmlns:p14="http://schemas.microsoft.com/office/powerpoint/2010/main" val="2001422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0"/>
            <a:ext cx="7156715" cy="6858000"/>
          </a:xfrm>
          <a:prstGeom prst="rect">
            <a:avLst/>
          </a:prstGeom>
        </p:spPr>
      </p:pic>
    </p:spTree>
    <p:extLst>
      <p:ext uri="{BB962C8B-B14F-4D97-AF65-F5344CB8AC3E}">
        <p14:creationId xmlns:p14="http://schemas.microsoft.com/office/powerpoint/2010/main" val="4086878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81;p63"/>
          <p:cNvSpPr/>
          <p:nvPr/>
        </p:nvSpPr>
        <p:spPr>
          <a:xfrm>
            <a:off x="241100" y="150257"/>
            <a:ext cx="2771994" cy="640919"/>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chemeClr val="accent1">
              <a:lumMod val="75000"/>
            </a:schemeClr>
          </a:solidFill>
          <a:ln>
            <a:noFill/>
          </a:ln>
        </p:spPr>
        <p:txBody>
          <a:bodyPr spcFirstLastPara="1" wrap="square" lIns="91425" tIns="45700" rIns="91425" bIns="45700" anchor="t" anchorCtr="0">
            <a:noAutofit/>
          </a:bodyPr>
          <a:lstStyle/>
          <a:p>
            <a:pPr lvl="0" algn="ctr"/>
            <a:r>
              <a:rPr lang="en-US" sz="2000" b="1" dirty="0">
                <a:latin typeface="Palatino"/>
                <a:ea typeface="Calibri"/>
                <a:cs typeface="Palatino"/>
                <a:sym typeface="Calibri"/>
              </a:rPr>
              <a:t>SOP IMPLEMENTATION</a:t>
            </a:r>
          </a:p>
        </p:txBody>
      </p:sp>
      <p:sp>
        <p:nvSpPr>
          <p:cNvPr id="6" name="Google Shape;1782;p63"/>
          <p:cNvSpPr/>
          <p:nvPr/>
        </p:nvSpPr>
        <p:spPr>
          <a:xfrm>
            <a:off x="241100" y="3099948"/>
            <a:ext cx="2771994" cy="640919"/>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34B2E3"/>
          </a:solidFill>
          <a:ln>
            <a:noFill/>
          </a:ln>
        </p:spPr>
        <p:txBody>
          <a:bodyPr spcFirstLastPara="1" wrap="square" lIns="91425" tIns="45700" rIns="91425" bIns="45700" anchor="t" anchorCtr="0">
            <a:noAutofit/>
          </a:bodyPr>
          <a:lstStyle/>
          <a:p>
            <a:pPr lvl="0" algn="ctr"/>
            <a:r>
              <a:rPr lang="en-US" sz="2000" b="1" dirty="0">
                <a:latin typeface="Palatino"/>
                <a:ea typeface="Calibri"/>
                <a:cs typeface="Palatino"/>
                <a:sym typeface="Calibri"/>
              </a:rPr>
              <a:t>SOP MANAGEMENT</a:t>
            </a:r>
            <a:endParaRPr lang="en-US" b="1" dirty="0">
              <a:latin typeface="Palatino"/>
              <a:ea typeface="Calibri"/>
              <a:cs typeface="Palatino"/>
              <a:sym typeface="Calibri"/>
            </a:endParaRPr>
          </a:p>
        </p:txBody>
      </p:sp>
      <p:sp>
        <p:nvSpPr>
          <p:cNvPr id="9" name="Google Shape;1785;p63"/>
          <p:cNvSpPr/>
          <p:nvPr/>
        </p:nvSpPr>
        <p:spPr>
          <a:xfrm>
            <a:off x="5506158" y="166299"/>
            <a:ext cx="2771994" cy="640919"/>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66FFFF"/>
          </a:solidFill>
          <a:ln>
            <a:noFill/>
          </a:ln>
        </p:spPr>
        <p:txBody>
          <a:bodyPr spcFirstLastPara="1" wrap="square" lIns="91425" tIns="45700" rIns="91425" bIns="45700" anchor="t" anchorCtr="0">
            <a:noAutofit/>
          </a:bodyPr>
          <a:lstStyle/>
          <a:p>
            <a:pPr lvl="0" algn="ctr"/>
            <a:r>
              <a:rPr lang="en-US" sz="2000" b="1" dirty="0">
                <a:solidFill>
                  <a:schemeClr val="bg1"/>
                </a:solidFill>
                <a:latin typeface="Palatino"/>
                <a:ea typeface="Calibri"/>
                <a:cs typeface="Palatino"/>
                <a:sym typeface="Calibri"/>
              </a:rPr>
              <a:t>BENEFITS OF GOOD SOP SYSTEM</a:t>
            </a:r>
            <a:endParaRPr lang="en-US" b="1" dirty="0">
              <a:solidFill>
                <a:schemeClr val="bg1"/>
              </a:solidFill>
              <a:latin typeface="Palatino"/>
              <a:ea typeface="Calibri"/>
              <a:cs typeface="Palatino"/>
              <a:sym typeface="Calibri"/>
            </a:endParaRPr>
          </a:p>
        </p:txBody>
      </p:sp>
      <p:sp>
        <p:nvSpPr>
          <p:cNvPr id="42" name="Google Shape;1818;p63"/>
          <p:cNvSpPr txBox="1"/>
          <p:nvPr/>
        </p:nvSpPr>
        <p:spPr>
          <a:xfrm>
            <a:off x="241100" y="794039"/>
            <a:ext cx="3680300" cy="2138424"/>
          </a:xfrm>
          <a:prstGeom prst="rect">
            <a:avLst/>
          </a:prstGeom>
          <a:noFill/>
          <a:ln>
            <a:solidFill>
              <a:schemeClr val="accent2">
                <a:lumMod val="75000"/>
              </a:schemeClr>
            </a:solidFill>
          </a:ln>
        </p:spPr>
        <p:txBody>
          <a:bodyPr spcFirstLastPara="1" wrap="square" lIns="91425" tIns="45700" rIns="91425" bIns="45700" anchor="t" anchorCtr="0">
            <a:noAutofit/>
          </a:bodyPr>
          <a:lstStyle/>
          <a:p>
            <a:pPr marL="379413" lvl="1" indent="-285750">
              <a:lnSpc>
                <a:spcPct val="120000"/>
              </a:lnSpc>
              <a:buFont typeface="Arial"/>
              <a:buChar char="•"/>
            </a:pPr>
            <a:r>
              <a:rPr lang="en-US" sz="1600" dirty="0">
                <a:latin typeface="Century Gothic"/>
                <a:cs typeface="Century Gothic"/>
              </a:rPr>
              <a:t>Management support</a:t>
            </a:r>
          </a:p>
          <a:p>
            <a:pPr marL="93663" lvl="1">
              <a:lnSpc>
                <a:spcPct val="120000"/>
              </a:lnSpc>
            </a:pPr>
            <a:r>
              <a:rPr lang="en-US" sz="1200" i="1" dirty="0">
                <a:solidFill>
                  <a:srgbClr val="FFFF00"/>
                </a:solidFill>
                <a:latin typeface="Century Gothic"/>
                <a:cs typeface="Century Gothic"/>
              </a:rPr>
              <a:t>(Must be convinced of the advantages that good SOP system can confer)</a:t>
            </a:r>
          </a:p>
          <a:p>
            <a:pPr marL="379413" lvl="1" indent="-285750">
              <a:lnSpc>
                <a:spcPct val="120000"/>
              </a:lnSpc>
              <a:buFont typeface="Arial"/>
              <a:buChar char="•"/>
            </a:pPr>
            <a:r>
              <a:rPr lang="en-US" sz="1600" dirty="0">
                <a:latin typeface="Century Gothic"/>
                <a:cs typeface="Century Gothic"/>
              </a:rPr>
              <a:t>Training to SOPs</a:t>
            </a:r>
          </a:p>
          <a:p>
            <a:pPr marL="93663" lvl="1">
              <a:lnSpc>
                <a:spcPct val="120000"/>
              </a:lnSpc>
            </a:pPr>
            <a:r>
              <a:rPr lang="en-US" sz="1200" i="1" dirty="0">
                <a:solidFill>
                  <a:srgbClr val="FFFF00"/>
                </a:solidFill>
                <a:latin typeface="Century Gothic"/>
                <a:cs typeface="Century Gothic"/>
              </a:rPr>
              <a:t>(Educating tool, Compliance with GLP)</a:t>
            </a:r>
          </a:p>
          <a:p>
            <a:pPr marL="379413" lvl="1" indent="-285750">
              <a:lnSpc>
                <a:spcPct val="120000"/>
              </a:lnSpc>
              <a:buFont typeface="Arial"/>
              <a:buChar char="•"/>
            </a:pPr>
            <a:r>
              <a:rPr lang="en-US" sz="1600" dirty="0">
                <a:latin typeface="Century Gothic"/>
                <a:cs typeface="Century Gothic"/>
              </a:rPr>
              <a:t>SOP management system</a:t>
            </a:r>
          </a:p>
          <a:p>
            <a:pPr marL="93663" lvl="1">
              <a:lnSpc>
                <a:spcPct val="120000"/>
              </a:lnSpc>
            </a:pPr>
            <a:r>
              <a:rPr lang="en-US" sz="1200" i="1" dirty="0">
                <a:solidFill>
                  <a:srgbClr val="FFFF00"/>
                </a:solidFill>
                <a:latin typeface="Century Gothic"/>
                <a:cs typeface="Century Gothic"/>
              </a:rPr>
              <a:t>(Up-to-date SOP, Standardization, Accuracy of results)</a:t>
            </a:r>
          </a:p>
        </p:txBody>
      </p:sp>
      <p:sp>
        <p:nvSpPr>
          <p:cNvPr id="2" name="Rectangle 1"/>
          <p:cNvSpPr/>
          <p:nvPr/>
        </p:nvSpPr>
        <p:spPr>
          <a:xfrm>
            <a:off x="241101" y="3741573"/>
            <a:ext cx="5041950" cy="2679708"/>
          </a:xfrm>
          <a:prstGeom prst="rect">
            <a:avLst/>
          </a:prstGeom>
          <a:ln>
            <a:solidFill>
              <a:schemeClr val="accent2">
                <a:lumMod val="60000"/>
                <a:lumOff val="40000"/>
              </a:schemeClr>
            </a:solidFill>
          </a:ln>
        </p:spPr>
        <p:txBody>
          <a:bodyPr wrap="square" numCol="2">
            <a:spAutoFit/>
          </a:bodyPr>
          <a:lstStyle/>
          <a:p>
            <a:pPr marL="285750" lvl="1" indent="-285750">
              <a:lnSpc>
                <a:spcPct val="120000"/>
              </a:lnSpc>
              <a:buFont typeface="Arial"/>
              <a:buChar char="•"/>
            </a:pPr>
            <a:r>
              <a:rPr lang="en-US" sz="1600" dirty="0">
                <a:latin typeface="Century Gothic"/>
                <a:cs typeface="Century Gothic"/>
              </a:rPr>
              <a:t>Responsible person for each SOP</a:t>
            </a:r>
          </a:p>
          <a:p>
            <a:pPr marL="171450" lvl="1" indent="-171450">
              <a:lnSpc>
                <a:spcPct val="120000"/>
              </a:lnSpc>
              <a:buFont typeface="Courier New"/>
              <a:buChar char="o"/>
            </a:pPr>
            <a:r>
              <a:rPr lang="en-US" sz="1200" i="1" dirty="0">
                <a:solidFill>
                  <a:srgbClr val="FFFF00"/>
                </a:solidFill>
                <a:latin typeface="Century Gothic"/>
                <a:cs typeface="Century Gothic"/>
              </a:rPr>
              <a:t>SOP must be immediately available</a:t>
            </a:r>
          </a:p>
          <a:p>
            <a:pPr marL="171450" lvl="1" indent="-171450">
              <a:lnSpc>
                <a:spcPct val="120000"/>
              </a:lnSpc>
              <a:buFont typeface="Courier New"/>
              <a:buChar char="o"/>
            </a:pPr>
            <a:r>
              <a:rPr lang="en-US" sz="1200" i="1" dirty="0">
                <a:solidFill>
                  <a:srgbClr val="FFFF00"/>
                </a:solidFill>
                <a:latin typeface="Century Gothic"/>
                <a:cs typeface="Century Gothic"/>
              </a:rPr>
              <a:t>Formal change control : any changes in SOP must be made following a standard method, describing in an SOP </a:t>
            </a:r>
            <a:r>
              <a:rPr lang="en-US" sz="1200" i="1" dirty="0">
                <a:solidFill>
                  <a:srgbClr val="FFFF00"/>
                </a:solidFill>
                <a:latin typeface="Century Gothic"/>
                <a:cs typeface="Century Gothic"/>
                <a:sym typeface="Wingdings"/>
              </a:rPr>
              <a:t> historical reconstruction</a:t>
            </a:r>
          </a:p>
          <a:p>
            <a:pPr marL="0" lvl="1">
              <a:lnSpc>
                <a:spcPct val="120000"/>
              </a:lnSpc>
            </a:pPr>
            <a:endParaRPr lang="en-US" sz="1600" dirty="0">
              <a:latin typeface="Century Gothic"/>
              <a:cs typeface="Century Gothic"/>
            </a:endParaRPr>
          </a:p>
          <a:p>
            <a:pPr marL="285750" lvl="1" indent="-285750">
              <a:lnSpc>
                <a:spcPct val="120000"/>
              </a:lnSpc>
              <a:buFont typeface="Arial"/>
              <a:buChar char="•"/>
            </a:pPr>
            <a:r>
              <a:rPr lang="en-US" sz="1600" dirty="0">
                <a:latin typeface="Century Gothic"/>
                <a:cs typeface="Century Gothic"/>
              </a:rPr>
              <a:t>Central organization (optional)</a:t>
            </a:r>
          </a:p>
          <a:p>
            <a:pPr marL="171450" lvl="1" indent="-171450">
              <a:lnSpc>
                <a:spcPct val="120000"/>
              </a:lnSpc>
              <a:buFont typeface="Courier New"/>
              <a:buChar char="o"/>
            </a:pPr>
            <a:r>
              <a:rPr lang="en-US" sz="1200" i="1" dirty="0">
                <a:solidFill>
                  <a:srgbClr val="FFFF00"/>
                </a:solidFill>
                <a:latin typeface="Century Gothic"/>
                <a:cs typeface="Century Gothic"/>
              </a:rPr>
              <a:t>Set standard format</a:t>
            </a:r>
          </a:p>
          <a:p>
            <a:pPr marL="171450" lvl="1" indent="-171450">
              <a:lnSpc>
                <a:spcPct val="120000"/>
              </a:lnSpc>
              <a:buFont typeface="Courier New"/>
              <a:buChar char="o"/>
            </a:pPr>
            <a:r>
              <a:rPr lang="en-US" sz="1200" i="1" dirty="0">
                <a:solidFill>
                  <a:srgbClr val="FFFF00"/>
                </a:solidFill>
                <a:latin typeface="Century Gothic"/>
                <a:cs typeface="Century Gothic"/>
              </a:rPr>
              <a:t>Single point for </a:t>
            </a:r>
            <a:r>
              <a:rPr lang="en-US" sz="1200" i="1" dirty="0" err="1">
                <a:solidFill>
                  <a:srgbClr val="FFFF00"/>
                </a:solidFill>
                <a:latin typeface="Century Gothic"/>
                <a:cs typeface="Century Gothic"/>
              </a:rPr>
              <a:t>i.d.</a:t>
            </a:r>
            <a:r>
              <a:rPr lang="en-US" sz="1200" i="1" dirty="0">
                <a:solidFill>
                  <a:srgbClr val="FFFF00"/>
                </a:solidFill>
                <a:latin typeface="Century Gothic"/>
                <a:cs typeface="Century Gothic"/>
              </a:rPr>
              <a:t>/numbers / issuance</a:t>
            </a:r>
          </a:p>
          <a:p>
            <a:pPr marL="171450" lvl="1" indent="-171450">
              <a:lnSpc>
                <a:spcPct val="120000"/>
              </a:lnSpc>
              <a:buFont typeface="Courier New"/>
              <a:buChar char="o"/>
            </a:pPr>
            <a:r>
              <a:rPr lang="en-US" sz="1200" i="1" dirty="0">
                <a:solidFill>
                  <a:srgbClr val="FFFF00"/>
                </a:solidFill>
                <a:latin typeface="Century Gothic"/>
                <a:cs typeface="Century Gothic"/>
              </a:rPr>
              <a:t>Change control (versions) : traceability</a:t>
            </a:r>
          </a:p>
          <a:p>
            <a:pPr marL="171450" lvl="1" indent="-171450">
              <a:lnSpc>
                <a:spcPct val="120000"/>
              </a:lnSpc>
              <a:buFont typeface="Courier New"/>
              <a:buChar char="o"/>
            </a:pPr>
            <a:r>
              <a:rPr lang="en-US" sz="1200" i="1" dirty="0">
                <a:solidFill>
                  <a:srgbClr val="FFFF00"/>
                </a:solidFill>
                <a:latin typeface="Century Gothic"/>
                <a:cs typeface="Century Gothic"/>
              </a:rPr>
              <a:t>Ensure distribution</a:t>
            </a:r>
          </a:p>
          <a:p>
            <a:pPr marL="171450" lvl="1" indent="-171450">
              <a:lnSpc>
                <a:spcPct val="120000"/>
              </a:lnSpc>
              <a:buFont typeface="Courier New"/>
              <a:buChar char="o"/>
            </a:pPr>
            <a:r>
              <a:rPr lang="en-US" sz="1200" i="1" dirty="0">
                <a:solidFill>
                  <a:srgbClr val="FFFF00"/>
                </a:solidFill>
                <a:latin typeface="Century Gothic"/>
                <a:cs typeface="Century Gothic"/>
              </a:rPr>
              <a:t>Ensure cross-departmental coherence of SOPs</a:t>
            </a:r>
          </a:p>
          <a:p>
            <a:pPr marL="171450" lvl="1" indent="-171450">
              <a:lnSpc>
                <a:spcPct val="120000"/>
              </a:lnSpc>
              <a:buFont typeface="Courier New"/>
              <a:buChar char="o"/>
            </a:pPr>
            <a:r>
              <a:rPr lang="en-US" sz="1200" i="1" dirty="0">
                <a:solidFill>
                  <a:srgbClr val="FFFF00"/>
                </a:solidFill>
                <a:latin typeface="Century Gothic"/>
                <a:cs typeface="Century Gothic"/>
              </a:rPr>
              <a:t>Ensure review by QA unit</a:t>
            </a:r>
          </a:p>
        </p:txBody>
      </p:sp>
      <p:sp>
        <p:nvSpPr>
          <p:cNvPr id="20" name="Google Shape;1818;p63"/>
          <p:cNvSpPr txBox="1"/>
          <p:nvPr/>
        </p:nvSpPr>
        <p:spPr>
          <a:xfrm>
            <a:off x="5499242" y="794907"/>
            <a:ext cx="3559309" cy="5622330"/>
          </a:xfrm>
          <a:prstGeom prst="rect">
            <a:avLst/>
          </a:prstGeom>
          <a:noFill/>
          <a:ln>
            <a:solidFill>
              <a:srgbClr val="66FFFF"/>
            </a:solidFill>
          </a:ln>
        </p:spPr>
        <p:txBody>
          <a:bodyPr spcFirstLastPara="1" wrap="square" lIns="91425" tIns="45700" rIns="91425" bIns="45700" anchor="t" anchorCtr="0">
            <a:noAutofit/>
          </a:bodyPr>
          <a:lstStyle/>
          <a:p>
            <a:pPr marL="379413" lvl="1" indent="-285750">
              <a:lnSpc>
                <a:spcPct val="120000"/>
              </a:lnSpc>
              <a:buFont typeface="Arial"/>
              <a:buChar char="•"/>
            </a:pPr>
            <a:r>
              <a:rPr lang="en-US" sz="1600" dirty="0">
                <a:latin typeface="Century Gothic"/>
                <a:cs typeface="Century Gothic"/>
              </a:rPr>
              <a:t>Standardized, consistent procedures, reduce test-to-test variability</a:t>
            </a:r>
          </a:p>
          <a:p>
            <a:pPr marL="379413" lvl="1" indent="-285750">
              <a:lnSpc>
                <a:spcPct val="120000"/>
              </a:lnSpc>
              <a:buFont typeface="Arial"/>
              <a:buChar char="•"/>
            </a:pPr>
            <a:r>
              <a:rPr lang="en-US" sz="1600" dirty="0">
                <a:latin typeface="Century Gothic"/>
                <a:cs typeface="Century Gothic"/>
              </a:rPr>
              <a:t>Means of study reconstruction</a:t>
            </a:r>
          </a:p>
          <a:p>
            <a:pPr marL="379413" lvl="1" indent="-285750">
              <a:lnSpc>
                <a:spcPct val="120000"/>
              </a:lnSpc>
              <a:buFont typeface="Arial"/>
              <a:buChar char="•"/>
            </a:pPr>
            <a:r>
              <a:rPr lang="en-US" sz="1600" dirty="0">
                <a:latin typeface="Century Gothic"/>
                <a:cs typeface="Century Gothic"/>
              </a:rPr>
              <a:t>Optimizes the way things are done</a:t>
            </a:r>
          </a:p>
          <a:p>
            <a:pPr marL="379413" lvl="1" indent="-285750">
              <a:lnSpc>
                <a:spcPct val="120000"/>
              </a:lnSpc>
              <a:buFont typeface="Arial"/>
              <a:buChar char="•"/>
            </a:pPr>
            <a:r>
              <a:rPr lang="en-US" sz="1600" dirty="0">
                <a:latin typeface="Century Gothic"/>
                <a:cs typeface="Century Gothic"/>
              </a:rPr>
              <a:t>Record technical and administrative improvements </a:t>
            </a:r>
          </a:p>
          <a:p>
            <a:pPr marL="379413" lvl="1" indent="-285750">
              <a:lnSpc>
                <a:spcPct val="120000"/>
              </a:lnSpc>
              <a:buFont typeface="Arial"/>
              <a:buChar char="•"/>
            </a:pPr>
            <a:r>
              <a:rPr lang="en-US" sz="1600" dirty="0">
                <a:latin typeface="Century Gothic"/>
                <a:cs typeface="Century Gothic"/>
              </a:rPr>
              <a:t>Approval by management formalizes their commitment to quality</a:t>
            </a:r>
          </a:p>
          <a:p>
            <a:pPr marL="379413" lvl="1" indent="-285750">
              <a:lnSpc>
                <a:spcPct val="120000"/>
              </a:lnSpc>
              <a:buFont typeface="Arial"/>
              <a:buChar char="•"/>
            </a:pPr>
            <a:r>
              <a:rPr lang="en-US" sz="1600" dirty="0">
                <a:latin typeface="Century Gothic"/>
                <a:cs typeface="Century Gothic"/>
              </a:rPr>
              <a:t>Ease of documenting complicated techniques</a:t>
            </a:r>
          </a:p>
          <a:p>
            <a:pPr marL="379413" lvl="1" indent="-285750">
              <a:lnSpc>
                <a:spcPct val="120000"/>
              </a:lnSpc>
              <a:buFont typeface="Arial"/>
              <a:buChar char="•"/>
            </a:pPr>
            <a:r>
              <a:rPr lang="en-US" sz="1600" dirty="0">
                <a:latin typeface="Century Gothic"/>
                <a:cs typeface="Century Gothic"/>
              </a:rPr>
              <a:t>Continuity in case of personnel turnover</a:t>
            </a:r>
          </a:p>
          <a:p>
            <a:pPr marL="379413" lvl="1" indent="-285750">
              <a:lnSpc>
                <a:spcPct val="120000"/>
              </a:lnSpc>
              <a:buFont typeface="Arial"/>
              <a:buChar char="•"/>
            </a:pPr>
            <a:r>
              <a:rPr lang="en-US" sz="1600" dirty="0">
                <a:latin typeface="Century Gothic"/>
                <a:cs typeface="Century Gothic"/>
              </a:rPr>
              <a:t>Forms training manual</a:t>
            </a:r>
          </a:p>
          <a:p>
            <a:pPr marL="379413" lvl="1" indent="-285750">
              <a:lnSpc>
                <a:spcPct val="120000"/>
              </a:lnSpc>
              <a:buFont typeface="Arial"/>
              <a:buChar char="•"/>
            </a:pPr>
            <a:r>
              <a:rPr lang="en-US" sz="1600" dirty="0">
                <a:latin typeface="Century Gothic"/>
                <a:cs typeface="Century Gothic"/>
              </a:rPr>
              <a:t>Means of communication (audits, visits, technology transfer)</a:t>
            </a:r>
          </a:p>
        </p:txBody>
      </p:sp>
    </p:spTree>
    <p:extLst>
      <p:ext uri="{BB962C8B-B14F-4D97-AF65-F5344CB8AC3E}">
        <p14:creationId xmlns:p14="http://schemas.microsoft.com/office/powerpoint/2010/main" val="3325873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Experimental phases of the study generate data</a:t>
            </a:r>
          </a:p>
          <a:p>
            <a:r>
              <a:rPr lang="en-US" dirty="0"/>
              <a:t>Information becomes part of the scientific base of knowledge, if they reach public domain</a:t>
            </a:r>
          </a:p>
          <a:p>
            <a:r>
              <a:rPr lang="en-US" dirty="0"/>
              <a:t>Results include:</a:t>
            </a:r>
          </a:p>
          <a:p>
            <a:pPr lvl="1"/>
            <a:r>
              <a:rPr lang="en-US" dirty="0"/>
              <a:t>Raw data</a:t>
            </a:r>
          </a:p>
          <a:p>
            <a:pPr lvl="1"/>
            <a:r>
              <a:rPr lang="en-US" dirty="0"/>
              <a:t>Study files</a:t>
            </a:r>
          </a:p>
          <a:p>
            <a:pPr lvl="1"/>
            <a:r>
              <a:rPr lang="en-US" dirty="0"/>
              <a:t>Data on environmental conditions, </a:t>
            </a:r>
            <a:r>
              <a:rPr lang="en-US" dirty="0" err="1"/>
              <a:t>etc</a:t>
            </a:r>
            <a:endParaRPr lang="en-US" dirty="0"/>
          </a:p>
          <a:p>
            <a:r>
              <a:rPr lang="en-US" dirty="0"/>
              <a:t>These are </a:t>
            </a:r>
            <a:r>
              <a:rPr lang="en-US" b="1" u="sng" dirty="0"/>
              <a:t>DESCRIPTIVE</a:t>
            </a:r>
            <a:r>
              <a:rPr lang="en-US" dirty="0"/>
              <a:t> documents</a:t>
            </a:r>
          </a:p>
          <a:p>
            <a:r>
              <a:rPr lang="en-US" dirty="0"/>
              <a:t>They give us the result of the experiment</a:t>
            </a:r>
          </a:p>
          <a:p>
            <a:r>
              <a:rPr lang="en-US" dirty="0"/>
              <a:t>Tell us who did what, when, where and how</a:t>
            </a:r>
          </a:p>
        </p:txBody>
      </p:sp>
      <p:sp>
        <p:nvSpPr>
          <p:cNvPr id="3" name="Title 2"/>
          <p:cNvSpPr>
            <a:spLocks noGrp="1"/>
          </p:cNvSpPr>
          <p:nvPr>
            <p:ph type="title"/>
          </p:nvPr>
        </p:nvSpPr>
        <p:spPr/>
        <p:txBody>
          <a:bodyPr/>
          <a:lstStyle/>
          <a:p>
            <a:r>
              <a:rPr lang="en-US" sz="3600" b="1" dirty="0"/>
              <a:t>C. Raw data and data collection</a:t>
            </a:r>
          </a:p>
        </p:txBody>
      </p:sp>
    </p:spTree>
    <p:extLst>
      <p:ext uri="{BB962C8B-B14F-4D97-AF65-F5344CB8AC3E}">
        <p14:creationId xmlns:p14="http://schemas.microsoft.com/office/powerpoint/2010/main" val="1773351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1"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120" name="Rounded Rectangle 119"/>
          <p:cNvSpPr/>
          <p:nvPr/>
        </p:nvSpPr>
        <p:spPr>
          <a:xfrm>
            <a:off x="134715" y="521628"/>
            <a:ext cx="8939582" cy="2533805"/>
          </a:xfrm>
          <a:prstGeom prst="roundRect">
            <a:avLst/>
          </a:prstGeom>
          <a:solidFill>
            <a:srgbClr val="8C103D"/>
          </a:solidFill>
          <a:ln>
            <a:noFill/>
          </a:ln>
        </p:spPr>
        <p:txBody>
          <a:bodyPr spcFirstLastPara="1" wrap="square" lIns="91425" tIns="45700" rIns="91425" bIns="45700" anchor="t" anchorCtr="0">
            <a:noAutofit/>
          </a:bodyPr>
          <a:lstStyle/>
          <a:p>
            <a:pPr algn="ctr"/>
            <a:endParaRPr lang="en-US">
              <a:solidFill>
                <a:schemeClr val="tx1"/>
              </a:solidFill>
              <a:latin typeface="Calibri"/>
              <a:ea typeface="Calibri"/>
              <a:cs typeface="Calibri"/>
            </a:endParaRPr>
          </a:p>
        </p:txBody>
      </p:sp>
      <p:sp>
        <p:nvSpPr>
          <p:cNvPr id="121" name="Rounded Rectangle 120"/>
          <p:cNvSpPr/>
          <p:nvPr/>
        </p:nvSpPr>
        <p:spPr>
          <a:xfrm>
            <a:off x="139839" y="3656448"/>
            <a:ext cx="8934458" cy="2969638"/>
          </a:xfrm>
          <a:prstGeom prst="roundRect">
            <a:avLst/>
          </a:prstGeom>
          <a:solidFill>
            <a:srgbClr val="FF912B"/>
          </a:solidFill>
          <a:ln>
            <a:noFill/>
          </a:ln>
        </p:spPr>
        <p:txBody>
          <a:bodyPr spcFirstLastPara="1" wrap="square" lIns="91425" tIns="45700" rIns="91425" bIns="45700" anchor="t" anchorCtr="0">
            <a:noAutofit/>
          </a:bodyPr>
          <a:lstStyle/>
          <a:p>
            <a:pPr algn="ctr"/>
            <a:endParaRPr lang="en-US">
              <a:solidFill>
                <a:schemeClr val="dk1"/>
              </a:solidFill>
              <a:latin typeface="Calibri"/>
              <a:ea typeface="Calibri"/>
              <a:cs typeface="Calibri"/>
            </a:endParaRPr>
          </a:p>
        </p:txBody>
      </p:sp>
      <p:sp>
        <p:nvSpPr>
          <p:cNvPr id="123" name="Rectangle 122"/>
          <p:cNvSpPr/>
          <p:nvPr/>
        </p:nvSpPr>
        <p:spPr>
          <a:xfrm>
            <a:off x="237871" y="617611"/>
            <a:ext cx="8939582" cy="2462213"/>
          </a:xfrm>
          <a:prstGeom prst="rect">
            <a:avLst/>
          </a:prstGeom>
        </p:spPr>
        <p:txBody>
          <a:bodyPr wrap="square" numCol="2">
            <a:spAutoFit/>
          </a:bodyPr>
          <a:lstStyle/>
          <a:p>
            <a:pPr marL="285750" indent="-285750">
              <a:buFont typeface="Wingdings" charset="2"/>
              <a:buChar char="§"/>
            </a:pPr>
            <a:r>
              <a:rPr lang="en-US" sz="2000" dirty="0">
                <a:latin typeface="Arial" panose="020B0604020202020204" pitchFamily="34" charset="0"/>
                <a:cs typeface="Arial" panose="020B0604020202020204" pitchFamily="34" charset="0"/>
              </a:rPr>
              <a:t>Data collection requires</a:t>
            </a: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Adequate well-trained staff</a:t>
            </a: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Appropriate equipment</a:t>
            </a: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Good preparation with planning records available</a:t>
            </a: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Complete instructions</a:t>
            </a:r>
          </a:p>
          <a:p>
            <a:pPr marL="285750" lvl="1" indent="-285750">
              <a:buFont typeface="Wingdings" charset="2"/>
              <a:buChar char="§"/>
            </a:pPr>
            <a:endParaRPr lang="en-US" sz="1400" dirty="0">
              <a:latin typeface="Arial" panose="020B0604020202020204" pitchFamily="34" charset="0"/>
              <a:cs typeface="Arial" panose="020B0604020202020204" pitchFamily="34" charset="0"/>
            </a:endParaRPr>
          </a:p>
          <a:p>
            <a:pPr marL="285750" lvl="1" indent="-285750">
              <a:buFont typeface="Wingdings" charset="2"/>
              <a:buChar char="§"/>
            </a:pPr>
            <a:r>
              <a:rPr lang="en-US" sz="2000" dirty="0">
                <a:latin typeface="Arial" panose="020B0604020202020204" pitchFamily="34" charset="0"/>
                <a:cs typeface="Arial" panose="020B0604020202020204" pitchFamily="34" charset="0"/>
              </a:rPr>
              <a:t>Study Director should ensure</a:t>
            </a:r>
          </a:p>
          <a:p>
            <a:pPr marL="285750" lvl="1" indent="-285750">
              <a:buFont typeface="Wingdings" charset="2"/>
              <a:buChar char="§"/>
            </a:pPr>
            <a:endParaRPr lang="en-US" sz="2000" dirty="0">
              <a:latin typeface="Arial" panose="020B0604020202020204" pitchFamily="34" charset="0"/>
              <a:cs typeface="Arial" panose="020B0604020202020204" pitchFamily="34" charset="0"/>
            </a:endParaRP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Sufficient trained personnel</a:t>
            </a: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Protocol is understood and available</a:t>
            </a: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SOPs available in work areas</a:t>
            </a: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Equipment handy </a:t>
            </a:r>
          </a:p>
          <a:p>
            <a:pPr marL="285750" lvl="1" indent="-285750">
              <a:buFont typeface="Courier New"/>
              <a:buChar char="o"/>
            </a:pPr>
            <a:r>
              <a:rPr lang="en-US" sz="1600" i="1" dirty="0">
                <a:solidFill>
                  <a:schemeClr val="tx1">
                    <a:lumMod val="85000"/>
                  </a:schemeClr>
                </a:solidFill>
                <a:latin typeface="Arial" panose="020B0604020202020204" pitchFamily="34" charset="0"/>
                <a:cs typeface="Arial" panose="020B0604020202020204" pitchFamily="34" charset="0"/>
              </a:rPr>
              <a:t>Data collection forms available in work area and ready for use</a:t>
            </a:r>
          </a:p>
          <a:p>
            <a:pPr marL="0" lvl="1"/>
            <a:endParaRPr lang="en-US" sz="1400" dirty="0">
              <a:latin typeface="Arial" panose="020B0604020202020204" pitchFamily="34" charset="0"/>
              <a:cs typeface="Arial" panose="020B0604020202020204" pitchFamily="34" charset="0"/>
            </a:endParaRPr>
          </a:p>
          <a:p>
            <a:pPr marL="285750" indent="-285750">
              <a:buFont typeface="Wingdings" charset="2"/>
              <a:buChar char="§"/>
            </a:pPr>
            <a:r>
              <a:rPr lang="en-US" sz="2000" dirty="0">
                <a:latin typeface="Arial" panose="020B0604020202020204" pitchFamily="34" charset="0"/>
                <a:cs typeface="Arial" panose="020B0604020202020204" pitchFamily="34" charset="0"/>
              </a:rPr>
              <a:t>Operator should ensure proper functioning of equipment</a:t>
            </a:r>
          </a:p>
        </p:txBody>
      </p:sp>
      <p:sp>
        <p:nvSpPr>
          <p:cNvPr id="125" name="Rectangle 124"/>
          <p:cNvSpPr/>
          <p:nvPr/>
        </p:nvSpPr>
        <p:spPr>
          <a:xfrm>
            <a:off x="242048" y="3719803"/>
            <a:ext cx="9042738" cy="3077766"/>
          </a:xfrm>
          <a:prstGeom prst="rect">
            <a:avLst/>
          </a:prstGeom>
        </p:spPr>
        <p:txBody>
          <a:bodyPr wrap="square" numCol="2">
            <a:spAutoFit/>
          </a:bodyPr>
          <a:lstStyle/>
          <a:p>
            <a:pPr marL="285750" indent="-285750">
              <a:buFont typeface="Wingdings" charset="2"/>
              <a:buChar char="§"/>
            </a:pPr>
            <a:r>
              <a:rPr lang="en-US" sz="2000" dirty="0">
                <a:solidFill>
                  <a:srgbClr val="000000"/>
                </a:solidFill>
                <a:latin typeface="Arial" panose="020B0604020202020204" pitchFamily="34" charset="0"/>
                <a:cs typeface="Arial" panose="020B0604020202020204" pitchFamily="34" charset="0"/>
              </a:rPr>
              <a:t>Raw data</a:t>
            </a:r>
          </a:p>
          <a:p>
            <a:pPr marL="285750" lvl="1"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Original, first, on-the-spot record</a:t>
            </a:r>
          </a:p>
          <a:p>
            <a:pPr marL="285750" lvl="1"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Needed for the study reconstruction</a:t>
            </a:r>
          </a:p>
          <a:p>
            <a:pPr marL="285750" lvl="1" indent="-285750">
              <a:buFont typeface="Courier New"/>
              <a:buChar char="o"/>
            </a:pPr>
            <a:endParaRPr lang="en-US" sz="1400" i="1" dirty="0">
              <a:solidFill>
                <a:srgbClr val="000000"/>
              </a:solidFill>
              <a:latin typeface="Arial" panose="020B0604020202020204" pitchFamily="34" charset="0"/>
              <a:cs typeface="Arial" panose="020B0604020202020204" pitchFamily="34" charset="0"/>
            </a:endParaRPr>
          </a:p>
          <a:p>
            <a:pPr marL="285750" lvl="1" indent="-285750">
              <a:buFont typeface="Wingdings" charset="2"/>
              <a:buChar char="§"/>
            </a:pPr>
            <a:r>
              <a:rPr lang="en-US" sz="2000" dirty="0">
                <a:solidFill>
                  <a:srgbClr val="000000"/>
                </a:solidFill>
                <a:latin typeface="Arial" panose="020B0604020202020204" pitchFamily="34" charset="0"/>
                <a:cs typeface="Arial" panose="020B0604020202020204" pitchFamily="34" charset="0"/>
              </a:rPr>
              <a:t>Lost / inaccurate data may invalidate the study</a:t>
            </a:r>
          </a:p>
          <a:p>
            <a:pPr marL="285750" lvl="1" indent="-285750">
              <a:buFont typeface="Wingdings" charset="2"/>
              <a:buChar char="§"/>
            </a:pPr>
            <a:r>
              <a:rPr lang="en-US" sz="2000" dirty="0">
                <a:solidFill>
                  <a:srgbClr val="000000"/>
                </a:solidFill>
                <a:latin typeface="Arial" panose="020B0604020202020204" pitchFamily="34" charset="0"/>
                <a:cs typeface="Arial" panose="020B0604020202020204" pitchFamily="34" charset="0"/>
              </a:rPr>
              <a:t>Collect data on prepared forms / notebooks to indicate:</a:t>
            </a:r>
          </a:p>
          <a:p>
            <a:pPr marL="285750" lvl="2"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WHAT was done</a:t>
            </a:r>
          </a:p>
          <a:p>
            <a:pPr marL="285750" lvl="2"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HOW it was done</a:t>
            </a:r>
          </a:p>
          <a:p>
            <a:pPr marL="285750" lvl="2" indent="-285750">
              <a:buFont typeface="Courier New"/>
              <a:buChar char="o"/>
            </a:pPr>
            <a:endParaRPr lang="en-US" sz="1600" i="1" dirty="0">
              <a:solidFill>
                <a:srgbClr val="000000"/>
              </a:solidFill>
              <a:latin typeface="Arial" panose="020B0604020202020204" pitchFamily="34" charset="0"/>
              <a:cs typeface="Arial" panose="020B0604020202020204" pitchFamily="34" charset="0"/>
            </a:endParaRPr>
          </a:p>
          <a:p>
            <a:pPr marL="285750" lvl="2"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WHEN it was done</a:t>
            </a:r>
          </a:p>
          <a:p>
            <a:pPr marL="285750" lvl="2"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WHO collected the data</a:t>
            </a:r>
          </a:p>
          <a:p>
            <a:pPr marL="285750" lvl="2" indent="-285750">
              <a:buFont typeface="Courier New"/>
              <a:buChar char="o"/>
            </a:pPr>
            <a:endParaRPr lang="en-US" sz="1200" i="1" dirty="0">
              <a:solidFill>
                <a:srgbClr val="000000"/>
              </a:solidFill>
              <a:latin typeface="Arial" panose="020B0604020202020204" pitchFamily="34" charset="0"/>
              <a:cs typeface="Arial" panose="020B0604020202020204" pitchFamily="34" charset="0"/>
            </a:endParaRPr>
          </a:p>
          <a:p>
            <a:pPr marL="285750" lvl="1" indent="-285750">
              <a:buFont typeface="Wingdings" charset="2"/>
              <a:buChar char="§"/>
            </a:pPr>
            <a:r>
              <a:rPr lang="en-US" sz="2000" dirty="0">
                <a:solidFill>
                  <a:srgbClr val="000000"/>
                </a:solidFill>
                <a:latin typeface="Arial" panose="020B0604020202020204" pitchFamily="34" charset="0"/>
                <a:cs typeface="Arial" panose="020B0604020202020204" pitchFamily="34" charset="0"/>
              </a:rPr>
              <a:t>Records are more than just a list of figures</a:t>
            </a:r>
          </a:p>
          <a:p>
            <a:pPr marL="285750" lvl="1" indent="-285750">
              <a:buFont typeface="Wingdings" charset="2"/>
              <a:buChar char="§"/>
            </a:pPr>
            <a:endParaRPr lang="en-US" sz="1200" dirty="0">
              <a:solidFill>
                <a:srgbClr val="000000"/>
              </a:solidFill>
              <a:latin typeface="Arial" panose="020B0604020202020204" pitchFamily="34" charset="0"/>
              <a:cs typeface="Arial" panose="020B0604020202020204" pitchFamily="34" charset="0"/>
            </a:endParaRPr>
          </a:p>
          <a:p>
            <a:pPr marL="285750" lvl="1" indent="-285750">
              <a:buFont typeface="Wingdings" charset="2"/>
              <a:buChar char="§"/>
            </a:pPr>
            <a:r>
              <a:rPr lang="en-US" sz="2000" dirty="0">
                <a:solidFill>
                  <a:srgbClr val="000000"/>
                </a:solidFill>
                <a:latin typeface="Arial" panose="020B0604020202020204" pitchFamily="34" charset="0"/>
                <a:cs typeface="Arial" panose="020B0604020202020204" pitchFamily="34" charset="0"/>
              </a:rPr>
              <a:t>Data should be recorded</a:t>
            </a:r>
          </a:p>
          <a:p>
            <a:pPr marL="285750" lvl="2"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Directly / not transcribed from a rough copy</a:t>
            </a:r>
          </a:p>
          <a:p>
            <a:pPr marL="285750" lvl="2"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Promptly, Accurately, Legibly, Indelibly</a:t>
            </a:r>
            <a:r>
              <a:rPr lang="en-US" sz="2000" dirty="0">
                <a:solidFill>
                  <a:srgbClr val="000000"/>
                </a:solidFill>
                <a:latin typeface="Arial" panose="020B0604020202020204" pitchFamily="34" charset="0"/>
                <a:cs typeface="Arial" panose="020B0604020202020204" pitchFamily="34" charset="0"/>
              </a:rPr>
              <a:t> </a:t>
            </a:r>
          </a:p>
          <a:p>
            <a:pPr marL="285750" lvl="2"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Explain corrections</a:t>
            </a:r>
          </a:p>
          <a:p>
            <a:pPr marL="285750" lvl="2" indent="-285750">
              <a:buFont typeface="Courier New"/>
              <a:buChar char="o"/>
            </a:pPr>
            <a:r>
              <a:rPr lang="en-US" sz="1600" i="1" dirty="0">
                <a:solidFill>
                  <a:srgbClr val="000000"/>
                </a:solidFill>
                <a:latin typeface="Arial" panose="020B0604020202020204" pitchFamily="34" charset="0"/>
                <a:cs typeface="Arial" panose="020B0604020202020204" pitchFamily="34" charset="0"/>
              </a:rPr>
              <a:t>Sign and date</a:t>
            </a:r>
          </a:p>
        </p:txBody>
      </p:sp>
      <p:sp>
        <p:nvSpPr>
          <p:cNvPr id="3" name="Rectangle 2">
            <a:extLst>
              <a:ext uri="{FF2B5EF4-FFF2-40B4-BE49-F238E27FC236}">
                <a16:creationId xmlns:a16="http://schemas.microsoft.com/office/drawing/2014/main" id="{0EE81197-4B7B-4F9F-9FED-6CE2B5CBE107}"/>
              </a:ext>
            </a:extLst>
          </p:cNvPr>
          <p:cNvSpPr/>
          <p:nvPr/>
        </p:nvSpPr>
        <p:spPr>
          <a:xfrm>
            <a:off x="368892" y="76647"/>
            <a:ext cx="2605778" cy="461665"/>
          </a:xfrm>
          <a:prstGeom prst="rect">
            <a:avLst/>
          </a:prstGeom>
        </p:spPr>
        <p:txBody>
          <a:bodyPr wrap="none">
            <a:spAutoFit/>
          </a:bodyPr>
          <a:lstStyle/>
          <a:p>
            <a:pPr lvl="0" algn="ctr"/>
            <a:r>
              <a:rPr lang="en-IN" sz="2400" b="1" dirty="0">
                <a:solidFill>
                  <a:schemeClr val="bg1"/>
                </a:solidFill>
                <a:latin typeface="Calibri"/>
                <a:ea typeface="Calibri"/>
                <a:cs typeface="Calibri"/>
                <a:sym typeface="Calibri"/>
              </a:rPr>
              <a:t>1. Before the study</a:t>
            </a:r>
          </a:p>
        </p:txBody>
      </p:sp>
      <p:sp>
        <p:nvSpPr>
          <p:cNvPr id="22" name="Rectangle 21">
            <a:extLst>
              <a:ext uri="{FF2B5EF4-FFF2-40B4-BE49-F238E27FC236}">
                <a16:creationId xmlns:a16="http://schemas.microsoft.com/office/drawing/2014/main" id="{F8A769FE-E153-F291-DADB-0D5C5A4010BC}"/>
              </a:ext>
            </a:extLst>
          </p:cNvPr>
          <p:cNvSpPr/>
          <p:nvPr/>
        </p:nvSpPr>
        <p:spPr>
          <a:xfrm>
            <a:off x="232296" y="3095300"/>
            <a:ext cx="2614562" cy="461665"/>
          </a:xfrm>
          <a:prstGeom prst="rect">
            <a:avLst/>
          </a:prstGeom>
        </p:spPr>
        <p:txBody>
          <a:bodyPr wrap="none">
            <a:spAutoFit/>
          </a:bodyPr>
          <a:lstStyle/>
          <a:p>
            <a:pPr lvl="0" algn="ctr"/>
            <a:r>
              <a:rPr lang="en-IN" sz="2400" b="1" dirty="0">
                <a:solidFill>
                  <a:schemeClr val="bg1"/>
                </a:solidFill>
                <a:latin typeface="Calibri"/>
                <a:ea typeface="Calibri"/>
                <a:cs typeface="Calibri"/>
                <a:sym typeface="Calibri"/>
              </a:rPr>
              <a:t>2. During the study</a:t>
            </a:r>
          </a:p>
        </p:txBody>
      </p:sp>
    </p:spTree>
    <p:extLst>
      <p:ext uri="{BB962C8B-B14F-4D97-AF65-F5344CB8AC3E}">
        <p14:creationId xmlns:p14="http://schemas.microsoft.com/office/powerpoint/2010/main" val="2185620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762;p88"/>
          <p:cNvPicPr preferRelativeResize="0"/>
          <p:nvPr/>
        </p:nvPicPr>
        <p:blipFill rotWithShape="1">
          <a:blip r:embed="rId2">
            <a:alphaModFix/>
          </a:blip>
          <a:srcRect/>
          <a:stretch/>
        </p:blipFill>
        <p:spPr>
          <a:xfrm>
            <a:off x="2494307" y="1468076"/>
            <a:ext cx="4155386" cy="3921848"/>
          </a:xfrm>
          <a:prstGeom prst="rect">
            <a:avLst/>
          </a:prstGeom>
          <a:noFill/>
          <a:ln>
            <a:noFill/>
          </a:ln>
        </p:spPr>
      </p:pic>
      <p:sp>
        <p:nvSpPr>
          <p:cNvPr id="4" name="TextBox 3"/>
          <p:cNvSpPr txBox="1"/>
          <p:nvPr/>
        </p:nvSpPr>
        <p:spPr>
          <a:xfrm>
            <a:off x="2462298" y="1999470"/>
            <a:ext cx="2282556" cy="830997"/>
          </a:xfrm>
          <a:prstGeom prst="rect">
            <a:avLst/>
          </a:prstGeom>
          <a:noFill/>
        </p:spPr>
        <p:txBody>
          <a:bodyPr wrap="square" rtlCol="0">
            <a:spAutoFit/>
          </a:bodyPr>
          <a:lstStyle/>
          <a:p>
            <a:pPr algn="ctr"/>
            <a:r>
              <a:rPr lang="en-US" sz="2400" b="1" dirty="0">
                <a:solidFill>
                  <a:srgbClr val="FFFFFF"/>
                </a:solidFill>
              </a:rPr>
              <a:t>“What” was done?</a:t>
            </a:r>
          </a:p>
        </p:txBody>
      </p:sp>
      <p:sp>
        <p:nvSpPr>
          <p:cNvPr id="5" name="TextBox 4"/>
          <p:cNvSpPr txBox="1"/>
          <p:nvPr/>
        </p:nvSpPr>
        <p:spPr>
          <a:xfrm>
            <a:off x="2648280" y="4029080"/>
            <a:ext cx="1675443" cy="830997"/>
          </a:xfrm>
          <a:prstGeom prst="rect">
            <a:avLst/>
          </a:prstGeom>
          <a:noFill/>
        </p:spPr>
        <p:txBody>
          <a:bodyPr wrap="square" rtlCol="0">
            <a:spAutoFit/>
          </a:bodyPr>
          <a:lstStyle/>
          <a:p>
            <a:pPr algn="ctr"/>
            <a:r>
              <a:rPr lang="en-US" sz="2400" b="1" dirty="0">
                <a:solidFill>
                  <a:srgbClr val="FFFFFF"/>
                </a:solidFill>
              </a:rPr>
              <a:t>“Who” did it?</a:t>
            </a:r>
          </a:p>
        </p:txBody>
      </p:sp>
      <p:sp>
        <p:nvSpPr>
          <p:cNvPr id="6" name="TextBox 5"/>
          <p:cNvSpPr txBox="1"/>
          <p:nvPr/>
        </p:nvSpPr>
        <p:spPr>
          <a:xfrm>
            <a:off x="4650273" y="4002060"/>
            <a:ext cx="1967411" cy="830997"/>
          </a:xfrm>
          <a:prstGeom prst="rect">
            <a:avLst/>
          </a:prstGeom>
          <a:noFill/>
        </p:spPr>
        <p:txBody>
          <a:bodyPr wrap="square" rtlCol="0">
            <a:spAutoFit/>
          </a:bodyPr>
          <a:lstStyle/>
          <a:p>
            <a:pPr algn="ctr"/>
            <a:r>
              <a:rPr lang="en-US" sz="2400" b="1" dirty="0">
                <a:solidFill>
                  <a:srgbClr val="000000"/>
                </a:solidFill>
              </a:rPr>
              <a:t>“When” was </a:t>
            </a:r>
            <a:r>
              <a:rPr lang="en-US" sz="2400" b="1" dirty="0">
                <a:solidFill>
                  <a:schemeClr val="bg1"/>
                </a:solidFill>
              </a:rPr>
              <a:t>it </a:t>
            </a:r>
            <a:r>
              <a:rPr lang="en-US" sz="2400" b="1" dirty="0">
                <a:solidFill>
                  <a:srgbClr val="000000"/>
                </a:solidFill>
              </a:rPr>
              <a:t>done?</a:t>
            </a:r>
          </a:p>
        </p:txBody>
      </p:sp>
      <p:sp>
        <p:nvSpPr>
          <p:cNvPr id="7" name="TextBox 6"/>
          <p:cNvSpPr txBox="1"/>
          <p:nvPr/>
        </p:nvSpPr>
        <p:spPr>
          <a:xfrm>
            <a:off x="4650273" y="2015314"/>
            <a:ext cx="1872830" cy="830997"/>
          </a:xfrm>
          <a:prstGeom prst="rect">
            <a:avLst/>
          </a:prstGeom>
          <a:noFill/>
        </p:spPr>
        <p:txBody>
          <a:bodyPr wrap="square" rtlCol="0">
            <a:spAutoFit/>
          </a:bodyPr>
          <a:lstStyle/>
          <a:p>
            <a:pPr algn="ctr"/>
            <a:r>
              <a:rPr lang="en-US" sz="2400" b="1" dirty="0">
                <a:solidFill>
                  <a:schemeClr val="bg1"/>
                </a:solidFill>
              </a:rPr>
              <a:t>“How” was it done?</a:t>
            </a:r>
          </a:p>
        </p:txBody>
      </p:sp>
      <p:sp>
        <p:nvSpPr>
          <p:cNvPr id="8" name="Rounded Rectangle 7"/>
          <p:cNvSpPr/>
          <p:nvPr/>
        </p:nvSpPr>
        <p:spPr>
          <a:xfrm>
            <a:off x="69775" y="41871"/>
            <a:ext cx="2462298" cy="235073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6617684" y="4463702"/>
            <a:ext cx="2462298" cy="235073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617684" y="41871"/>
            <a:ext cx="2462298" cy="235073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9775" y="4463702"/>
            <a:ext cx="2462298" cy="235073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1785" y="177481"/>
            <a:ext cx="2384025" cy="2062103"/>
          </a:xfrm>
          <a:prstGeom prst="rect">
            <a:avLst/>
          </a:prstGeom>
        </p:spPr>
        <p:txBody>
          <a:bodyPr wrap="square">
            <a:spAutoFit/>
          </a:bodyPr>
          <a:lstStyle/>
          <a:p>
            <a:pPr marL="90488" lvl="1">
              <a:tabLst>
                <a:tab pos="95250" algn="l"/>
              </a:tabLst>
            </a:pPr>
            <a:r>
              <a:rPr lang="en-US" sz="1600" dirty="0">
                <a:solidFill>
                  <a:srgbClr val="000000"/>
                </a:solidFill>
                <a:latin typeface="Century Gothic"/>
                <a:cs typeface="Century Gothic"/>
              </a:rPr>
              <a:t>Data should show</a:t>
            </a:r>
          </a:p>
          <a:p>
            <a:pPr marL="376238" lvl="2" indent="-285750">
              <a:buFont typeface="Arial"/>
              <a:buChar char="•"/>
              <a:tabLst>
                <a:tab pos="95250" algn="l"/>
              </a:tabLst>
            </a:pPr>
            <a:r>
              <a:rPr lang="en-US" sz="1600" dirty="0">
                <a:solidFill>
                  <a:srgbClr val="000000"/>
                </a:solidFill>
                <a:latin typeface="Century Gothic"/>
                <a:cs typeface="Century Gothic"/>
              </a:rPr>
              <a:t>That the protocol was followed</a:t>
            </a:r>
          </a:p>
          <a:p>
            <a:pPr marL="376238" lvl="2" indent="-285750">
              <a:buFont typeface="Arial"/>
              <a:buChar char="•"/>
              <a:tabLst>
                <a:tab pos="95250" algn="l"/>
              </a:tabLst>
            </a:pPr>
            <a:r>
              <a:rPr lang="en-US" sz="1600" dirty="0">
                <a:solidFill>
                  <a:srgbClr val="000000"/>
                </a:solidFill>
                <a:latin typeface="Century Gothic"/>
                <a:cs typeface="Century Gothic"/>
              </a:rPr>
              <a:t>That the process complied with SOP instructions</a:t>
            </a:r>
          </a:p>
          <a:p>
            <a:pPr marL="376238" lvl="2" indent="-285750">
              <a:buFont typeface="Arial"/>
              <a:buChar char="•"/>
              <a:tabLst>
                <a:tab pos="95250" algn="l"/>
              </a:tabLst>
            </a:pPr>
            <a:r>
              <a:rPr lang="en-US" sz="1600" dirty="0">
                <a:solidFill>
                  <a:srgbClr val="000000"/>
                </a:solidFill>
                <a:latin typeface="Century Gothic"/>
                <a:cs typeface="Century Gothic"/>
              </a:rPr>
              <a:t>The results of observations</a:t>
            </a:r>
          </a:p>
        </p:txBody>
      </p:sp>
      <p:sp>
        <p:nvSpPr>
          <p:cNvPr id="13" name="Rectangle 12"/>
          <p:cNvSpPr/>
          <p:nvPr/>
        </p:nvSpPr>
        <p:spPr>
          <a:xfrm>
            <a:off x="6555108" y="79511"/>
            <a:ext cx="2494307" cy="2308324"/>
          </a:xfrm>
          <a:prstGeom prst="rect">
            <a:avLst/>
          </a:prstGeom>
        </p:spPr>
        <p:txBody>
          <a:bodyPr wrap="square">
            <a:spAutoFit/>
          </a:bodyPr>
          <a:lstStyle/>
          <a:p>
            <a:pPr marL="90488" lvl="1">
              <a:tabLst>
                <a:tab pos="95250" algn="l"/>
              </a:tabLst>
            </a:pPr>
            <a:r>
              <a:rPr lang="en-US" sz="1600" dirty="0">
                <a:solidFill>
                  <a:srgbClr val="000000"/>
                </a:solidFill>
                <a:latin typeface="Century Gothic"/>
                <a:cs typeface="Century Gothic"/>
              </a:rPr>
              <a:t>Data should show that methods were carried out</a:t>
            </a:r>
          </a:p>
          <a:p>
            <a:pPr marL="376238" lvl="2" indent="-285750">
              <a:buFont typeface="Arial"/>
              <a:buChar char="•"/>
              <a:tabLst>
                <a:tab pos="95250" algn="l"/>
              </a:tabLst>
            </a:pPr>
            <a:r>
              <a:rPr lang="en-US" sz="1600" dirty="0">
                <a:solidFill>
                  <a:srgbClr val="000000"/>
                </a:solidFill>
                <a:latin typeface="Century Gothic"/>
                <a:cs typeface="Century Gothic"/>
              </a:rPr>
              <a:t>As indicated in the protocol and SOP</a:t>
            </a:r>
          </a:p>
          <a:p>
            <a:pPr marL="376238" lvl="2" indent="-285750">
              <a:buFont typeface="Arial"/>
              <a:buChar char="•"/>
              <a:tabLst>
                <a:tab pos="95250" algn="l"/>
              </a:tabLst>
            </a:pPr>
            <a:r>
              <a:rPr lang="en-US" sz="1600" dirty="0">
                <a:solidFill>
                  <a:srgbClr val="000000"/>
                </a:solidFill>
                <a:latin typeface="Century Gothic"/>
                <a:cs typeface="Century Gothic"/>
              </a:rPr>
              <a:t>Or that any deviations from protocol or SOP were recorded</a:t>
            </a:r>
          </a:p>
        </p:txBody>
      </p:sp>
      <p:sp>
        <p:nvSpPr>
          <p:cNvPr id="14" name="Rectangle 13"/>
          <p:cNvSpPr/>
          <p:nvPr/>
        </p:nvSpPr>
        <p:spPr>
          <a:xfrm>
            <a:off x="6649693" y="4635771"/>
            <a:ext cx="2399722" cy="2062103"/>
          </a:xfrm>
          <a:prstGeom prst="rect">
            <a:avLst/>
          </a:prstGeom>
        </p:spPr>
        <p:txBody>
          <a:bodyPr wrap="square">
            <a:spAutoFit/>
          </a:bodyPr>
          <a:lstStyle/>
          <a:p>
            <a:pPr marL="90488" lvl="1">
              <a:tabLst>
                <a:tab pos="95250" algn="l"/>
              </a:tabLst>
            </a:pPr>
            <a:r>
              <a:rPr lang="en-US" sz="1600" dirty="0">
                <a:solidFill>
                  <a:srgbClr val="000000"/>
                </a:solidFill>
                <a:latin typeface="Century Gothic"/>
                <a:cs typeface="Century Gothic"/>
              </a:rPr>
              <a:t>Data should show</a:t>
            </a:r>
          </a:p>
          <a:p>
            <a:pPr marL="376238" lvl="2" indent="-285750">
              <a:buFont typeface="Arial"/>
              <a:buChar char="•"/>
              <a:tabLst>
                <a:tab pos="95250" algn="l"/>
              </a:tabLst>
            </a:pPr>
            <a:r>
              <a:rPr lang="en-US" sz="1600" dirty="0">
                <a:solidFill>
                  <a:srgbClr val="000000"/>
                </a:solidFill>
                <a:latin typeface="Century Gothic"/>
                <a:cs typeface="Century Gothic"/>
              </a:rPr>
              <a:t>Timing as per protocol </a:t>
            </a:r>
            <a:r>
              <a:rPr lang="mr-IN" sz="1600" dirty="0">
                <a:solidFill>
                  <a:srgbClr val="000000"/>
                </a:solidFill>
                <a:latin typeface="Century Gothic"/>
                <a:cs typeface="Century Gothic"/>
              </a:rPr>
              <a:t>–</a:t>
            </a:r>
            <a:r>
              <a:rPr lang="en-US" sz="1600" dirty="0">
                <a:solidFill>
                  <a:srgbClr val="000000"/>
                </a:solidFill>
                <a:latin typeface="Century Gothic"/>
                <a:cs typeface="Century Gothic"/>
              </a:rPr>
              <a:t> date / time</a:t>
            </a:r>
          </a:p>
          <a:p>
            <a:pPr marL="376238" lvl="2" indent="-285750">
              <a:buFont typeface="Arial"/>
              <a:buChar char="•"/>
              <a:tabLst>
                <a:tab pos="95250" algn="l"/>
              </a:tabLst>
            </a:pPr>
            <a:r>
              <a:rPr lang="en-US" sz="1600" dirty="0">
                <a:solidFill>
                  <a:srgbClr val="000000"/>
                </a:solidFill>
                <a:latin typeface="Century Gothic"/>
                <a:cs typeface="Century Gothic"/>
              </a:rPr>
              <a:t>Any deviations from protocol schedule were recorded</a:t>
            </a:r>
          </a:p>
        </p:txBody>
      </p:sp>
      <p:sp>
        <p:nvSpPr>
          <p:cNvPr id="15" name="Rectangle 14"/>
          <p:cNvSpPr/>
          <p:nvPr/>
        </p:nvSpPr>
        <p:spPr>
          <a:xfrm>
            <a:off x="91785" y="4514181"/>
            <a:ext cx="2384025" cy="2308324"/>
          </a:xfrm>
          <a:prstGeom prst="rect">
            <a:avLst/>
          </a:prstGeom>
        </p:spPr>
        <p:txBody>
          <a:bodyPr wrap="square">
            <a:spAutoFit/>
          </a:bodyPr>
          <a:lstStyle/>
          <a:p>
            <a:pPr marL="90488" lvl="1">
              <a:tabLst>
                <a:tab pos="95250" algn="l"/>
              </a:tabLst>
            </a:pPr>
            <a:r>
              <a:rPr lang="en-US" sz="1600" dirty="0">
                <a:solidFill>
                  <a:srgbClr val="000000"/>
                </a:solidFill>
                <a:latin typeface="Century Gothic"/>
                <a:cs typeface="Century Gothic"/>
              </a:rPr>
              <a:t>Data should </a:t>
            </a:r>
          </a:p>
          <a:p>
            <a:pPr marL="376238" lvl="2" indent="-285750">
              <a:buFont typeface="Arial"/>
              <a:buChar char="•"/>
              <a:tabLst>
                <a:tab pos="95250" algn="l"/>
              </a:tabLst>
            </a:pPr>
            <a:r>
              <a:rPr lang="en-US" sz="1600" dirty="0">
                <a:solidFill>
                  <a:srgbClr val="000000"/>
                </a:solidFill>
                <a:latin typeface="Century Gothic"/>
                <a:cs typeface="Century Gothic"/>
              </a:rPr>
              <a:t>Identify the operator</a:t>
            </a:r>
          </a:p>
          <a:p>
            <a:pPr marL="376238" lvl="2" indent="-285750">
              <a:buFont typeface="Arial"/>
              <a:buChar char="•"/>
              <a:tabLst>
                <a:tab pos="95250" algn="l"/>
              </a:tabLst>
            </a:pPr>
            <a:r>
              <a:rPr lang="en-US" sz="1600" dirty="0">
                <a:solidFill>
                  <a:srgbClr val="000000"/>
                </a:solidFill>
                <a:latin typeface="Century Gothic"/>
                <a:cs typeface="Century Gothic"/>
              </a:rPr>
              <a:t>Identify data recorder </a:t>
            </a:r>
            <a:r>
              <a:rPr lang="mr-IN" sz="1600" dirty="0">
                <a:solidFill>
                  <a:srgbClr val="000000"/>
                </a:solidFill>
                <a:latin typeface="Century Gothic"/>
                <a:cs typeface="Century Gothic"/>
              </a:rPr>
              <a:t>–</a:t>
            </a:r>
            <a:r>
              <a:rPr lang="en-US" sz="1600" dirty="0">
                <a:solidFill>
                  <a:srgbClr val="000000"/>
                </a:solidFill>
                <a:latin typeface="Century Gothic"/>
                <a:cs typeface="Century Gothic"/>
              </a:rPr>
              <a:t> if different from operator</a:t>
            </a:r>
          </a:p>
          <a:p>
            <a:pPr marL="376238" lvl="2" indent="-285750">
              <a:buFont typeface="Arial"/>
              <a:buChar char="•"/>
              <a:tabLst>
                <a:tab pos="95250" algn="l"/>
              </a:tabLst>
            </a:pPr>
            <a:r>
              <a:rPr lang="en-US" sz="1600" dirty="0">
                <a:solidFill>
                  <a:srgbClr val="000000"/>
                </a:solidFill>
                <a:latin typeface="Century Gothic"/>
                <a:cs typeface="Century Gothic"/>
              </a:rPr>
              <a:t>Identify verifiers / correctors</a:t>
            </a:r>
          </a:p>
        </p:txBody>
      </p:sp>
      <p:sp>
        <p:nvSpPr>
          <p:cNvPr id="19" name="Freeform 18"/>
          <p:cNvSpPr/>
          <p:nvPr/>
        </p:nvSpPr>
        <p:spPr>
          <a:xfrm>
            <a:off x="2540188" y="668949"/>
            <a:ext cx="852411" cy="844168"/>
          </a:xfrm>
          <a:custGeom>
            <a:avLst/>
            <a:gdLst>
              <a:gd name="connsiteX0" fmla="*/ 0 w 852411"/>
              <a:gd name="connsiteY0" fmla="*/ 74100 h 844168"/>
              <a:gd name="connsiteX1" fmla="*/ 810698 w 852411"/>
              <a:gd name="connsiteY1" fmla="*/ 74100 h 844168"/>
              <a:gd name="connsiteX2" fmla="*/ 743140 w 852411"/>
              <a:gd name="connsiteY2" fmla="*/ 844168 h 844168"/>
              <a:gd name="connsiteX3" fmla="*/ 743140 w 852411"/>
              <a:gd name="connsiteY3" fmla="*/ 844168 h 844168"/>
            </a:gdLst>
            <a:ahLst/>
            <a:cxnLst>
              <a:cxn ang="0">
                <a:pos x="connsiteX0" y="connsiteY0"/>
              </a:cxn>
              <a:cxn ang="0">
                <a:pos x="connsiteX1" y="connsiteY1"/>
              </a:cxn>
              <a:cxn ang="0">
                <a:pos x="connsiteX2" y="connsiteY2"/>
              </a:cxn>
              <a:cxn ang="0">
                <a:pos x="connsiteX3" y="connsiteY3"/>
              </a:cxn>
            </a:cxnLst>
            <a:rect l="l" t="t" r="r" b="b"/>
            <a:pathLst>
              <a:path w="852411" h="844168">
                <a:moveTo>
                  <a:pt x="0" y="74100"/>
                </a:moveTo>
                <a:cubicBezTo>
                  <a:pt x="343420" y="9927"/>
                  <a:pt x="686841" y="-54245"/>
                  <a:pt x="810698" y="74100"/>
                </a:cubicBezTo>
                <a:cubicBezTo>
                  <a:pt x="934555" y="202445"/>
                  <a:pt x="743140" y="844168"/>
                  <a:pt x="743140" y="844168"/>
                </a:cubicBezTo>
                <a:lnTo>
                  <a:pt x="743140" y="844168"/>
                </a:lnTo>
              </a:path>
            </a:pathLst>
          </a:custGeom>
          <a:ln>
            <a:solidFill>
              <a:srgbClr val="00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512608" y="2391265"/>
            <a:ext cx="1316261" cy="705975"/>
          </a:xfrm>
          <a:custGeom>
            <a:avLst/>
            <a:gdLst>
              <a:gd name="connsiteX0" fmla="*/ 0 w 1316261"/>
              <a:gd name="connsiteY0" fmla="*/ 526889 h 705975"/>
              <a:gd name="connsiteX1" fmla="*/ 1229559 w 1316261"/>
              <a:gd name="connsiteY1" fmla="*/ 675499 h 705975"/>
              <a:gd name="connsiteX2" fmla="*/ 1216047 w 1316261"/>
              <a:gd name="connsiteY2" fmla="*/ 0 h 705975"/>
              <a:gd name="connsiteX3" fmla="*/ 1216047 w 1316261"/>
              <a:gd name="connsiteY3" fmla="*/ 0 h 705975"/>
            </a:gdLst>
            <a:ahLst/>
            <a:cxnLst>
              <a:cxn ang="0">
                <a:pos x="connsiteX0" y="connsiteY0"/>
              </a:cxn>
              <a:cxn ang="0">
                <a:pos x="connsiteX1" y="connsiteY1"/>
              </a:cxn>
              <a:cxn ang="0">
                <a:pos x="connsiteX2" y="connsiteY2"/>
              </a:cxn>
              <a:cxn ang="0">
                <a:pos x="connsiteX3" y="connsiteY3"/>
              </a:cxn>
            </a:cxnLst>
            <a:rect l="l" t="t" r="r" b="b"/>
            <a:pathLst>
              <a:path w="1316261" h="705975">
                <a:moveTo>
                  <a:pt x="0" y="526889"/>
                </a:moveTo>
                <a:cubicBezTo>
                  <a:pt x="513442" y="645101"/>
                  <a:pt x="1026885" y="763314"/>
                  <a:pt x="1229559" y="675499"/>
                </a:cubicBezTo>
                <a:cubicBezTo>
                  <a:pt x="1432233" y="587684"/>
                  <a:pt x="1216047" y="0"/>
                  <a:pt x="1216047" y="0"/>
                </a:cubicBezTo>
                <a:lnTo>
                  <a:pt x="1216047" y="0"/>
                </a:lnTo>
              </a:path>
            </a:pathLst>
          </a:custGeom>
          <a:ln>
            <a:solidFill>
              <a:srgbClr val="FFFE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220489" y="5363459"/>
            <a:ext cx="1373190" cy="664589"/>
          </a:xfrm>
          <a:custGeom>
            <a:avLst/>
            <a:gdLst>
              <a:gd name="connsiteX0" fmla="*/ 211189 w 1373190"/>
              <a:gd name="connsiteY0" fmla="*/ 0 h 664589"/>
              <a:gd name="connsiteX1" fmla="*/ 89584 w 1373190"/>
              <a:gd name="connsiteY1" fmla="*/ 634969 h 664589"/>
              <a:gd name="connsiteX2" fmla="*/ 1373190 w 1373190"/>
              <a:gd name="connsiteY2" fmla="*/ 567419 h 664589"/>
              <a:gd name="connsiteX3" fmla="*/ 1373190 w 1373190"/>
              <a:gd name="connsiteY3" fmla="*/ 567419 h 664589"/>
            </a:gdLst>
            <a:ahLst/>
            <a:cxnLst>
              <a:cxn ang="0">
                <a:pos x="connsiteX0" y="connsiteY0"/>
              </a:cxn>
              <a:cxn ang="0">
                <a:pos x="connsiteX1" y="connsiteY1"/>
              </a:cxn>
              <a:cxn ang="0">
                <a:pos x="connsiteX2" y="connsiteY2"/>
              </a:cxn>
              <a:cxn ang="0">
                <a:pos x="connsiteX3" y="connsiteY3"/>
              </a:cxn>
            </a:cxnLst>
            <a:rect l="l" t="t" r="r" b="b"/>
            <a:pathLst>
              <a:path w="1373190" h="664589">
                <a:moveTo>
                  <a:pt x="211189" y="0"/>
                </a:moveTo>
                <a:cubicBezTo>
                  <a:pt x="53553" y="270199"/>
                  <a:pt x="-104083" y="540399"/>
                  <a:pt x="89584" y="634969"/>
                </a:cubicBezTo>
                <a:cubicBezTo>
                  <a:pt x="283251" y="729539"/>
                  <a:pt x="1373190" y="567419"/>
                  <a:pt x="1373190" y="567419"/>
                </a:cubicBezTo>
                <a:lnTo>
                  <a:pt x="1373190" y="567419"/>
                </a:lnTo>
              </a:path>
            </a:pathLst>
          </a:custGeom>
          <a:ln>
            <a:solidFill>
              <a:srgbClr val="ADD75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1137054" y="3834465"/>
            <a:ext cx="1484203" cy="623826"/>
          </a:xfrm>
          <a:custGeom>
            <a:avLst/>
            <a:gdLst>
              <a:gd name="connsiteX0" fmla="*/ 51970 w 1484203"/>
              <a:gd name="connsiteY0" fmla="*/ 623826 h 623826"/>
              <a:gd name="connsiteX1" fmla="*/ 173575 w 1484203"/>
              <a:gd name="connsiteY1" fmla="*/ 15877 h 623826"/>
              <a:gd name="connsiteX2" fmla="*/ 1484203 w 1484203"/>
              <a:gd name="connsiteY2" fmla="*/ 164487 h 623826"/>
              <a:gd name="connsiteX3" fmla="*/ 1484203 w 1484203"/>
              <a:gd name="connsiteY3" fmla="*/ 164487 h 623826"/>
            </a:gdLst>
            <a:ahLst/>
            <a:cxnLst>
              <a:cxn ang="0">
                <a:pos x="connsiteX0" y="connsiteY0"/>
              </a:cxn>
              <a:cxn ang="0">
                <a:pos x="connsiteX1" y="connsiteY1"/>
              </a:cxn>
              <a:cxn ang="0">
                <a:pos x="connsiteX2" y="connsiteY2"/>
              </a:cxn>
              <a:cxn ang="0">
                <a:pos x="connsiteX3" y="connsiteY3"/>
              </a:cxn>
            </a:cxnLst>
            <a:rect l="l" t="t" r="r" b="b"/>
            <a:pathLst>
              <a:path w="1484203" h="623826">
                <a:moveTo>
                  <a:pt x="51970" y="623826"/>
                </a:moveTo>
                <a:cubicBezTo>
                  <a:pt x="-6580" y="358129"/>
                  <a:pt x="-65130" y="92433"/>
                  <a:pt x="173575" y="15877"/>
                </a:cubicBezTo>
                <a:cubicBezTo>
                  <a:pt x="412280" y="-60679"/>
                  <a:pt x="1484203" y="164487"/>
                  <a:pt x="1484203" y="164487"/>
                </a:cubicBezTo>
                <a:lnTo>
                  <a:pt x="1484203" y="164487"/>
                </a:lnTo>
              </a:path>
            </a:pathLst>
          </a:custGeom>
          <a:ln>
            <a:solidFill>
              <a:srgbClr val="5D5D0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18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linds(horizontal)">
                                      <p:cBhvr>
                                        <p:cTn id="49" dur="500"/>
                                        <p:tgtEl>
                                          <p:spTgt spid="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animBg="1"/>
      <p:bldP spid="12" grpId="0"/>
      <p:bldP spid="13" grpId="0"/>
      <p:bldP spid="14" grpId="0"/>
      <p:bldP spid="15" grpId="0"/>
      <p:bldP spid="19" grpId="0" animBg="1"/>
      <p:bldP spid="20" grpId="0" animBg="1"/>
      <p:bldP spid="21"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300117"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grpSp>
        <p:nvGrpSpPr>
          <p:cNvPr id="118" name="Group 117"/>
          <p:cNvGrpSpPr/>
          <p:nvPr/>
        </p:nvGrpSpPr>
        <p:grpSpPr>
          <a:xfrm>
            <a:off x="1150678" y="1913943"/>
            <a:ext cx="2435329" cy="2713812"/>
            <a:chOff x="6759741" y="252412"/>
            <a:chExt cx="1857375" cy="2119312"/>
          </a:xfrm>
        </p:grpSpPr>
        <p:sp>
          <p:nvSpPr>
            <p:cNvPr id="82" name="Google Shape;225;p15"/>
            <p:cNvSpPr/>
            <p:nvPr/>
          </p:nvSpPr>
          <p:spPr>
            <a:xfrm>
              <a:off x="6759741" y="252412"/>
              <a:ext cx="1857375" cy="582612"/>
            </a:xfrm>
            <a:custGeom>
              <a:avLst/>
              <a:gdLst/>
              <a:ahLst/>
              <a:cxnLst/>
              <a:rect l="l" t="t" r="r" b="b"/>
              <a:pathLst>
                <a:path w="494" h="155" extrusionOk="0">
                  <a:moveTo>
                    <a:pt x="480" y="132"/>
                  </a:moveTo>
                  <a:cubicBezTo>
                    <a:pt x="261" y="5"/>
                    <a:pt x="261" y="5"/>
                    <a:pt x="261" y="5"/>
                  </a:cubicBezTo>
                  <a:cubicBezTo>
                    <a:pt x="252" y="0"/>
                    <a:pt x="242" y="0"/>
                    <a:pt x="233" y="5"/>
                  </a:cubicBezTo>
                  <a:cubicBezTo>
                    <a:pt x="14" y="131"/>
                    <a:pt x="14" y="131"/>
                    <a:pt x="14" y="131"/>
                  </a:cubicBezTo>
                  <a:cubicBezTo>
                    <a:pt x="5" y="136"/>
                    <a:pt x="0" y="145"/>
                    <a:pt x="0" y="155"/>
                  </a:cubicBezTo>
                  <a:cubicBezTo>
                    <a:pt x="494" y="155"/>
                    <a:pt x="494" y="155"/>
                    <a:pt x="494" y="155"/>
                  </a:cubicBezTo>
                  <a:cubicBezTo>
                    <a:pt x="493" y="145"/>
                    <a:pt x="488" y="137"/>
                    <a:pt x="480" y="132"/>
                  </a:cubicBezTo>
                  <a:close/>
                </a:path>
              </a:pathLst>
            </a:custGeom>
            <a:solidFill>
              <a:srgbClr val="2070A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3" name="Google Shape;226;p15"/>
            <p:cNvSpPr/>
            <p:nvPr/>
          </p:nvSpPr>
          <p:spPr>
            <a:xfrm>
              <a:off x="6759741" y="1789112"/>
              <a:ext cx="1857375" cy="582612"/>
            </a:xfrm>
            <a:custGeom>
              <a:avLst/>
              <a:gdLst/>
              <a:ahLst/>
              <a:cxnLst/>
              <a:rect l="l" t="t" r="r" b="b"/>
              <a:pathLst>
                <a:path w="494" h="155" extrusionOk="0">
                  <a:moveTo>
                    <a:pt x="14" y="23"/>
                  </a:moveTo>
                  <a:cubicBezTo>
                    <a:pt x="233" y="150"/>
                    <a:pt x="233" y="150"/>
                    <a:pt x="233" y="150"/>
                  </a:cubicBezTo>
                  <a:cubicBezTo>
                    <a:pt x="241" y="155"/>
                    <a:pt x="252" y="155"/>
                    <a:pt x="260" y="150"/>
                  </a:cubicBezTo>
                  <a:cubicBezTo>
                    <a:pt x="480" y="24"/>
                    <a:pt x="480" y="24"/>
                    <a:pt x="480" y="24"/>
                  </a:cubicBezTo>
                  <a:cubicBezTo>
                    <a:pt x="488" y="19"/>
                    <a:pt x="493" y="10"/>
                    <a:pt x="494" y="0"/>
                  </a:cubicBezTo>
                  <a:cubicBezTo>
                    <a:pt x="0" y="0"/>
                    <a:pt x="0" y="0"/>
                    <a:pt x="0" y="0"/>
                  </a:cubicBezTo>
                  <a:cubicBezTo>
                    <a:pt x="0" y="10"/>
                    <a:pt x="5" y="19"/>
                    <a:pt x="14" y="23"/>
                  </a:cubicBezTo>
                  <a:close/>
                </a:path>
              </a:pathLst>
            </a:custGeom>
            <a:solidFill>
              <a:srgbClr val="0A436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4" name="Google Shape;227;p15"/>
            <p:cNvSpPr/>
            <p:nvPr/>
          </p:nvSpPr>
          <p:spPr>
            <a:xfrm>
              <a:off x="6759741" y="835025"/>
              <a:ext cx="1857375" cy="954087"/>
            </a:xfrm>
            <a:custGeom>
              <a:avLst/>
              <a:gdLst/>
              <a:ahLst/>
              <a:cxnLst/>
              <a:rect l="l" t="t" r="r" b="b"/>
              <a:pathLst>
                <a:path w="494" h="254" extrusionOk="0">
                  <a:moveTo>
                    <a:pt x="494" y="0"/>
                  </a:moveTo>
                  <a:cubicBezTo>
                    <a:pt x="494" y="0"/>
                    <a:pt x="494" y="0"/>
                    <a:pt x="494" y="0"/>
                  </a:cubicBezTo>
                  <a:cubicBezTo>
                    <a:pt x="0" y="0"/>
                    <a:pt x="0" y="0"/>
                    <a:pt x="0" y="0"/>
                  </a:cubicBezTo>
                  <a:cubicBezTo>
                    <a:pt x="0" y="0"/>
                    <a:pt x="0" y="0"/>
                    <a:pt x="0" y="0"/>
                  </a:cubicBezTo>
                  <a:cubicBezTo>
                    <a:pt x="0" y="254"/>
                    <a:pt x="0" y="254"/>
                    <a:pt x="0" y="254"/>
                  </a:cubicBezTo>
                  <a:cubicBezTo>
                    <a:pt x="0" y="254"/>
                    <a:pt x="0" y="254"/>
                    <a:pt x="0" y="254"/>
                  </a:cubicBezTo>
                  <a:cubicBezTo>
                    <a:pt x="494" y="254"/>
                    <a:pt x="494" y="254"/>
                    <a:pt x="494" y="254"/>
                  </a:cubicBezTo>
                  <a:cubicBezTo>
                    <a:pt x="494" y="254"/>
                    <a:pt x="494" y="254"/>
                    <a:pt x="494" y="254"/>
                  </a:cubicBezTo>
                  <a:lnTo>
                    <a:pt x="494" y="0"/>
                  </a:lnTo>
                  <a:close/>
                </a:path>
              </a:pathLst>
            </a:custGeom>
            <a:solidFill>
              <a:srgbClr val="06528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dirty="0">
                  <a:latin typeface="Calibri"/>
                  <a:ea typeface="Calibri"/>
                  <a:cs typeface="Calibri"/>
                  <a:sym typeface="Calibri"/>
                </a:rPr>
                <a:t>3. </a:t>
              </a:r>
              <a:r>
                <a:rPr lang="x-none" sz="2800" b="1" i="0" u="none">
                  <a:latin typeface="Calibri"/>
                  <a:ea typeface="Calibri"/>
                  <a:cs typeface="Calibri"/>
                  <a:sym typeface="Calibri"/>
                </a:rPr>
                <a:t>After </a:t>
              </a:r>
              <a:r>
                <a:rPr lang="x-none" sz="2800" b="1" i="0" u="none" dirty="0">
                  <a:latin typeface="Calibri"/>
                  <a:ea typeface="Calibri"/>
                  <a:cs typeface="Calibri"/>
                  <a:sym typeface="Calibri"/>
                </a:rPr>
                <a:t>the study</a:t>
              </a:r>
              <a:endParaRPr sz="2800" b="1" i="0" u="none" dirty="0">
                <a:latin typeface="Calibri"/>
                <a:ea typeface="Calibri"/>
                <a:cs typeface="Calibri"/>
                <a:sym typeface="Calibri"/>
              </a:endParaRPr>
            </a:p>
          </p:txBody>
        </p:sp>
      </p:grpSp>
      <p:sp>
        <p:nvSpPr>
          <p:cNvPr id="122" name="Rounded Rectangle 121"/>
          <p:cNvSpPr/>
          <p:nvPr/>
        </p:nvSpPr>
        <p:spPr>
          <a:xfrm>
            <a:off x="4895386" y="769436"/>
            <a:ext cx="3559119" cy="5257721"/>
          </a:xfrm>
          <a:prstGeom prst="roundRect">
            <a:avLst/>
          </a:prstGeom>
          <a:solidFill>
            <a:srgbClr val="065280"/>
          </a:solidFill>
          <a:ln>
            <a:noFill/>
          </a:ln>
        </p:spPr>
        <p:txBody>
          <a:bodyPr spcFirstLastPara="1" wrap="square" lIns="91425" tIns="45700" rIns="91425" bIns="45700" anchor="t" anchorCtr="0">
            <a:noAutofit/>
          </a:bodyPr>
          <a:lstStyle/>
          <a:p>
            <a:pPr algn="ctr"/>
            <a:endParaRPr lang="en-US" sz="3200">
              <a:latin typeface="Arial" panose="020B0604020202020204" pitchFamily="34" charset="0"/>
              <a:ea typeface="Calibri"/>
              <a:cs typeface="Arial" panose="020B0604020202020204" pitchFamily="34" charset="0"/>
            </a:endParaRPr>
          </a:p>
        </p:txBody>
      </p:sp>
      <p:sp>
        <p:nvSpPr>
          <p:cNvPr id="126" name="Rectangle 125"/>
          <p:cNvSpPr/>
          <p:nvPr/>
        </p:nvSpPr>
        <p:spPr>
          <a:xfrm>
            <a:off x="4984595" y="1433160"/>
            <a:ext cx="3469910" cy="3293209"/>
          </a:xfrm>
          <a:prstGeom prst="rect">
            <a:avLst/>
          </a:prstGeom>
        </p:spPr>
        <p:txBody>
          <a:bodyPr wrap="square">
            <a:spAutoFit/>
          </a:bodyPr>
          <a:lstStyle/>
          <a:p>
            <a:pPr marL="285750" lvl="1" indent="-285750">
              <a:buFont typeface="Wingdings" charset="2"/>
              <a:buChar char="§"/>
            </a:pPr>
            <a:r>
              <a:rPr lang="en-US" sz="2400" dirty="0">
                <a:latin typeface="Arial" panose="020B0604020202020204" pitchFamily="34" charset="0"/>
                <a:cs typeface="Arial" panose="020B0604020202020204" pitchFamily="34" charset="0"/>
              </a:rPr>
              <a:t>Data should be</a:t>
            </a:r>
          </a:p>
          <a:p>
            <a:pPr marL="285750" lvl="1" indent="-285750">
              <a:buFont typeface="Wingdings" charset="2"/>
              <a:buChar char="§"/>
            </a:pPr>
            <a:endParaRPr lang="en-US" sz="2400" dirty="0">
              <a:latin typeface="Arial" panose="020B0604020202020204" pitchFamily="34" charset="0"/>
              <a:cs typeface="Arial" panose="020B0604020202020204" pitchFamily="34" charset="0"/>
            </a:endParaRPr>
          </a:p>
          <a:p>
            <a:pPr marL="285750" lvl="2" indent="-285750">
              <a:buFont typeface="Courier New"/>
              <a:buChar char="o"/>
            </a:pPr>
            <a:r>
              <a:rPr lang="en-US" sz="2000" i="1" dirty="0">
                <a:solidFill>
                  <a:schemeClr val="tx1">
                    <a:lumMod val="85000"/>
                  </a:schemeClr>
                </a:solidFill>
                <a:latin typeface="Cambria" panose="02040503050406030204" pitchFamily="18" charset="0"/>
                <a:cs typeface="Arial" panose="020B0604020202020204" pitchFamily="34" charset="0"/>
              </a:rPr>
              <a:t>Collected together in one place</a:t>
            </a:r>
          </a:p>
          <a:p>
            <a:pPr marL="285750" lvl="2" indent="-285750">
              <a:buFont typeface="Courier New"/>
              <a:buChar char="o"/>
            </a:pPr>
            <a:r>
              <a:rPr lang="en-US" sz="2000" i="1" dirty="0">
                <a:solidFill>
                  <a:schemeClr val="tx1">
                    <a:lumMod val="85000"/>
                  </a:schemeClr>
                </a:solidFill>
                <a:latin typeface="Cambria" panose="02040503050406030204" pitchFamily="18" charset="0"/>
                <a:cs typeface="Arial" panose="020B0604020202020204" pitchFamily="34" charset="0"/>
              </a:rPr>
              <a:t>Organized in logical order</a:t>
            </a:r>
          </a:p>
          <a:p>
            <a:pPr marL="285750" lvl="2" indent="-285750">
              <a:buFont typeface="Courier New"/>
              <a:buChar char="o"/>
            </a:pPr>
            <a:r>
              <a:rPr lang="en-US" sz="2000" i="1" dirty="0">
                <a:solidFill>
                  <a:schemeClr val="tx1">
                    <a:lumMod val="85000"/>
                  </a:schemeClr>
                </a:solidFill>
                <a:latin typeface="Cambria" panose="02040503050406030204" pitchFamily="18" charset="0"/>
                <a:cs typeface="Arial" panose="020B0604020202020204" pitchFamily="34" charset="0"/>
              </a:rPr>
              <a:t>Verified for completeness</a:t>
            </a:r>
          </a:p>
          <a:p>
            <a:pPr marL="285750" lvl="2" indent="-285750">
              <a:buFont typeface="Courier New"/>
              <a:buChar char="o"/>
            </a:pPr>
            <a:r>
              <a:rPr lang="en-US" sz="2000" i="1" dirty="0">
                <a:solidFill>
                  <a:schemeClr val="tx1">
                    <a:lumMod val="85000"/>
                  </a:schemeClr>
                </a:solidFill>
                <a:latin typeface="Cambria" panose="02040503050406030204" pitchFamily="18" charset="0"/>
                <a:cs typeface="Arial" panose="020B0604020202020204" pitchFamily="34" charset="0"/>
              </a:rPr>
              <a:t>Handed over to the Study Director</a:t>
            </a:r>
          </a:p>
          <a:p>
            <a:pPr marL="285750" lvl="2" indent="-285750">
              <a:buFont typeface="Courier New"/>
              <a:buChar char="o"/>
            </a:pPr>
            <a:r>
              <a:rPr lang="en-US" sz="2000" i="1" dirty="0">
                <a:solidFill>
                  <a:schemeClr val="tx1">
                    <a:lumMod val="85000"/>
                  </a:schemeClr>
                </a:solidFill>
                <a:latin typeface="Cambria" panose="02040503050406030204" pitchFamily="18" charset="0"/>
                <a:cs typeface="Arial" panose="020B0604020202020204" pitchFamily="34" charset="0"/>
              </a:rPr>
              <a:t>Kept in a safe place for easy archiving</a:t>
            </a:r>
          </a:p>
        </p:txBody>
      </p:sp>
    </p:spTree>
    <p:extLst>
      <p:ext uri="{BB962C8B-B14F-4D97-AF65-F5344CB8AC3E}">
        <p14:creationId xmlns:p14="http://schemas.microsoft.com/office/powerpoint/2010/main" val="575873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80;p22"/>
          <p:cNvPicPr preferRelativeResize="0"/>
          <p:nvPr/>
        </p:nvPicPr>
        <p:blipFill rotWithShape="1">
          <a:blip r:embed="rId2">
            <a:alphaModFix/>
          </a:blip>
          <a:srcRect/>
          <a:stretch/>
        </p:blipFill>
        <p:spPr>
          <a:xfrm>
            <a:off x="1" y="0"/>
            <a:ext cx="9143999" cy="6858000"/>
          </a:xfrm>
          <a:prstGeom prst="rect">
            <a:avLst/>
          </a:prstGeom>
          <a:noFill/>
          <a:ln>
            <a:noFill/>
          </a:ln>
        </p:spPr>
      </p:pic>
      <p:sp>
        <p:nvSpPr>
          <p:cNvPr id="3" name="Google Shape;458;p21"/>
          <p:cNvSpPr/>
          <p:nvPr/>
        </p:nvSpPr>
        <p:spPr>
          <a:xfrm>
            <a:off x="3019484" y="1882775"/>
            <a:ext cx="3094037" cy="3092450"/>
          </a:xfrm>
          <a:prstGeom prst="ellipse">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 name="Google Shape;459;p21"/>
          <p:cNvSpPr txBox="1"/>
          <p:nvPr/>
        </p:nvSpPr>
        <p:spPr>
          <a:xfrm>
            <a:off x="3043001" y="3211517"/>
            <a:ext cx="3094037" cy="6159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4000"/>
              <a:buFont typeface="Montserrat"/>
              <a:buNone/>
            </a:pPr>
            <a:r>
              <a:rPr lang="en-US" sz="3200" b="1" i="0" u="none" dirty="0">
                <a:solidFill>
                  <a:schemeClr val="dk1"/>
                </a:solidFill>
                <a:latin typeface="Montserrat"/>
                <a:ea typeface="Montserrat"/>
                <a:cs typeface="Montserrat"/>
                <a:sym typeface="Montserrat"/>
              </a:rPr>
              <a:t>FINAL REPORT</a:t>
            </a:r>
            <a:endParaRPr sz="1400" dirty="0"/>
          </a:p>
        </p:txBody>
      </p:sp>
      <p:sp>
        <p:nvSpPr>
          <p:cNvPr id="5" name="Google Shape;460;p21"/>
          <p:cNvSpPr txBox="1"/>
          <p:nvPr/>
        </p:nvSpPr>
        <p:spPr>
          <a:xfrm>
            <a:off x="3260955" y="2820960"/>
            <a:ext cx="2727914" cy="165267"/>
          </a:xfrm>
          <a:prstGeom prst="rect">
            <a:avLst/>
          </a:prstGeom>
          <a:noFill/>
          <a:ln>
            <a:noFill/>
          </a:ln>
        </p:spPr>
        <p:txBody>
          <a:bodyPr spcFirstLastPara="1" wrap="square" lIns="0" tIns="0" rIns="0" bIns="0" anchor="t" anchorCtr="0">
            <a:noAutofit/>
          </a:bodyPr>
          <a:lstStyle/>
          <a:p>
            <a:pPr marL="0" marR="0" lvl="0" indent="0" algn="dist" rtl="0">
              <a:lnSpc>
                <a:spcPct val="100000"/>
              </a:lnSpc>
              <a:spcBef>
                <a:spcPts val="0"/>
              </a:spcBef>
              <a:spcAft>
                <a:spcPts val="0"/>
              </a:spcAft>
              <a:buClr>
                <a:schemeClr val="dk1"/>
              </a:buClr>
              <a:buSzPts val="1000"/>
              <a:buFont typeface="Montserrat"/>
              <a:buNone/>
            </a:pPr>
            <a:r>
              <a:rPr lang="en-US" sz="1000" dirty="0">
                <a:solidFill>
                  <a:schemeClr val="dk1"/>
                </a:solidFill>
                <a:latin typeface="Montserrat"/>
                <a:ea typeface="Montserrat"/>
                <a:cs typeface="Montserrat"/>
                <a:sym typeface="Montserrat"/>
              </a:rPr>
              <a:t>GLP REQUIREMENTS OF</a:t>
            </a:r>
            <a:endParaRPr dirty="0"/>
          </a:p>
        </p:txBody>
      </p:sp>
      <p:sp>
        <p:nvSpPr>
          <p:cNvPr id="7" name="Google Shape;450;p21"/>
          <p:cNvSpPr txBox="1"/>
          <p:nvPr/>
        </p:nvSpPr>
        <p:spPr>
          <a:xfrm>
            <a:off x="1353686" y="1009650"/>
            <a:ext cx="611187" cy="600075"/>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FFFFFF"/>
              </a:buClr>
              <a:buSzPts val="3900"/>
            </a:pPr>
            <a:r>
              <a:rPr lang="en-US" sz="3900" b="1" i="0" u="none" dirty="0">
                <a:solidFill>
                  <a:srgbClr val="FFFFFF"/>
                </a:solidFill>
                <a:latin typeface="Montserrat"/>
                <a:ea typeface="Montserrat"/>
                <a:cs typeface="Montserrat"/>
                <a:sym typeface="Montserrat"/>
              </a:rPr>
              <a:t>01</a:t>
            </a:r>
            <a:endParaRPr dirty="0"/>
          </a:p>
        </p:txBody>
      </p:sp>
      <p:sp>
        <p:nvSpPr>
          <p:cNvPr id="8" name="Google Shape;462;p21"/>
          <p:cNvSpPr txBox="1"/>
          <p:nvPr/>
        </p:nvSpPr>
        <p:spPr>
          <a:xfrm>
            <a:off x="1924092" y="770717"/>
            <a:ext cx="1814512" cy="9070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100"/>
              <a:buFont typeface="Open Sans"/>
              <a:buNone/>
            </a:pPr>
            <a:r>
              <a:rPr lang="en-US" sz="1400" b="0" i="0" u="none" dirty="0">
                <a:solidFill>
                  <a:schemeClr val="lt1"/>
                </a:solidFill>
                <a:latin typeface="Century Gothic"/>
                <a:ea typeface="Open Sans"/>
                <a:cs typeface="Century Gothic"/>
                <a:sym typeface="Open Sans"/>
              </a:rPr>
              <a:t>Name &amp; address of test facility</a:t>
            </a:r>
          </a:p>
          <a:p>
            <a:pPr marL="0" marR="0" lvl="0" indent="0" algn="l" rtl="0">
              <a:lnSpc>
                <a:spcPct val="100000"/>
              </a:lnSpc>
              <a:spcBef>
                <a:spcPts val="0"/>
              </a:spcBef>
              <a:spcAft>
                <a:spcPts val="0"/>
              </a:spcAft>
              <a:buClr>
                <a:schemeClr val="lt1"/>
              </a:buClr>
              <a:buSzPts val="1100"/>
              <a:buFont typeface="Open Sans"/>
              <a:buNone/>
            </a:pPr>
            <a:endParaRPr lang="en-US" sz="700" dirty="0">
              <a:solidFill>
                <a:schemeClr val="lt1"/>
              </a:solidFill>
              <a:latin typeface="Century Gothic"/>
              <a:ea typeface="Open Sans"/>
              <a:cs typeface="Century Gothic"/>
              <a:sym typeface="Open Sans"/>
            </a:endParaRPr>
          </a:p>
          <a:p>
            <a:pPr marL="0" marR="0" lvl="0" indent="0" algn="ctr" rtl="0">
              <a:lnSpc>
                <a:spcPct val="100000"/>
              </a:lnSpc>
              <a:spcBef>
                <a:spcPts val="0"/>
              </a:spcBef>
              <a:spcAft>
                <a:spcPts val="0"/>
              </a:spcAft>
              <a:buClr>
                <a:schemeClr val="lt1"/>
              </a:buClr>
              <a:buSzPts val="1100"/>
              <a:buFont typeface="Open Sans"/>
              <a:buNone/>
            </a:pPr>
            <a:r>
              <a:rPr lang="en-US" sz="1400" b="0" i="0" u="none" dirty="0">
                <a:solidFill>
                  <a:schemeClr val="lt1"/>
                </a:solidFill>
                <a:latin typeface="Century Gothic"/>
                <a:ea typeface="Open Sans"/>
                <a:cs typeface="Century Gothic"/>
                <a:sym typeface="Open Sans"/>
              </a:rPr>
              <a:t>Name of Study Director</a:t>
            </a:r>
          </a:p>
          <a:p>
            <a:pPr marL="0" marR="0" lvl="0" indent="0" algn="l" rtl="0">
              <a:lnSpc>
                <a:spcPct val="100000"/>
              </a:lnSpc>
              <a:spcBef>
                <a:spcPts val="0"/>
              </a:spcBef>
              <a:spcAft>
                <a:spcPts val="0"/>
              </a:spcAft>
              <a:buClr>
                <a:schemeClr val="lt1"/>
              </a:buClr>
              <a:buSzPts val="1100"/>
              <a:buFont typeface="Open Sans"/>
              <a:buNone/>
            </a:pPr>
            <a:endParaRPr sz="1400" dirty="0">
              <a:latin typeface="Century Gothic"/>
              <a:cs typeface="Century Gothic"/>
            </a:endParaRPr>
          </a:p>
        </p:txBody>
      </p:sp>
      <p:sp>
        <p:nvSpPr>
          <p:cNvPr id="9" name="Google Shape;450;p21"/>
          <p:cNvSpPr txBox="1"/>
          <p:nvPr/>
        </p:nvSpPr>
        <p:spPr>
          <a:xfrm>
            <a:off x="581104" y="2474927"/>
            <a:ext cx="611187" cy="600075"/>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FFFFFF"/>
              </a:buClr>
              <a:buSzPts val="3900"/>
            </a:pPr>
            <a:r>
              <a:rPr lang="en-US" sz="3600" b="1" i="0" u="none" dirty="0">
                <a:solidFill>
                  <a:srgbClr val="FFFFFF"/>
                </a:solidFill>
                <a:latin typeface="Montserrat"/>
                <a:ea typeface="Montserrat"/>
                <a:cs typeface="Montserrat"/>
                <a:sym typeface="Montserrat"/>
              </a:rPr>
              <a:t>02</a:t>
            </a:r>
            <a:endParaRPr sz="1600" dirty="0"/>
          </a:p>
        </p:txBody>
      </p:sp>
      <p:sp>
        <p:nvSpPr>
          <p:cNvPr id="10" name="Google Shape;462;p21"/>
          <p:cNvSpPr txBox="1"/>
          <p:nvPr/>
        </p:nvSpPr>
        <p:spPr>
          <a:xfrm>
            <a:off x="1192291" y="2251675"/>
            <a:ext cx="1814512" cy="9070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100"/>
              <a:buFont typeface="Open Sans"/>
              <a:buNone/>
            </a:pPr>
            <a:r>
              <a:rPr lang="en-US" sz="1400" b="0" i="0" u="none" dirty="0">
                <a:solidFill>
                  <a:schemeClr val="lt1"/>
                </a:solidFill>
                <a:latin typeface="Century Gothic"/>
                <a:ea typeface="Open Sans"/>
                <a:cs typeface="Century Gothic"/>
                <a:sym typeface="Open Sans"/>
              </a:rPr>
              <a:t>Dates of study (start &amp; finish)</a:t>
            </a:r>
          </a:p>
          <a:p>
            <a:pPr marL="0" marR="0" lvl="0" indent="0" algn="ctr" rtl="0">
              <a:lnSpc>
                <a:spcPct val="100000"/>
              </a:lnSpc>
              <a:spcBef>
                <a:spcPts val="0"/>
              </a:spcBef>
              <a:spcAft>
                <a:spcPts val="0"/>
              </a:spcAft>
              <a:buClr>
                <a:schemeClr val="lt1"/>
              </a:buClr>
              <a:buSzPts val="1100"/>
              <a:buFont typeface="Open Sans"/>
              <a:buNone/>
            </a:pPr>
            <a:endParaRPr lang="en-US" sz="700" dirty="0">
              <a:solidFill>
                <a:schemeClr val="lt1"/>
              </a:solidFill>
              <a:latin typeface="Century Gothic"/>
              <a:ea typeface="Open Sans"/>
              <a:cs typeface="Century Gothic"/>
              <a:sym typeface="Open Sans"/>
            </a:endParaRPr>
          </a:p>
          <a:p>
            <a:pPr algn="ctr">
              <a:buClr>
                <a:schemeClr val="lt1"/>
              </a:buClr>
              <a:buSzPts val="1100"/>
            </a:pPr>
            <a:r>
              <a:rPr lang="en-US" sz="1400" dirty="0">
                <a:solidFill>
                  <a:schemeClr val="lt1"/>
                </a:solidFill>
                <a:latin typeface="Century Gothic"/>
                <a:ea typeface="Open Sans"/>
                <a:cs typeface="Century Gothic"/>
                <a:sym typeface="Open Sans"/>
              </a:rPr>
              <a:t>Study objectives</a:t>
            </a:r>
          </a:p>
          <a:p>
            <a:pPr marL="0" marR="0" lvl="0" indent="0" algn="ctr" rtl="0">
              <a:lnSpc>
                <a:spcPct val="100000"/>
              </a:lnSpc>
              <a:spcBef>
                <a:spcPts val="0"/>
              </a:spcBef>
              <a:spcAft>
                <a:spcPts val="0"/>
              </a:spcAft>
              <a:buClr>
                <a:schemeClr val="lt1"/>
              </a:buClr>
              <a:buSzPts val="1100"/>
              <a:buFont typeface="Open Sans"/>
              <a:buNone/>
            </a:pPr>
            <a:endParaRPr lang="en-US" sz="1400" b="0" i="0" u="none" dirty="0">
              <a:solidFill>
                <a:schemeClr val="lt1"/>
              </a:solidFill>
              <a:latin typeface="Century Gothic"/>
              <a:ea typeface="Open Sans"/>
              <a:cs typeface="Century Gothic"/>
              <a:sym typeface="Open Sans"/>
            </a:endParaRPr>
          </a:p>
          <a:p>
            <a:pPr marL="0" marR="0" lvl="0" indent="0" algn="l" rtl="0">
              <a:lnSpc>
                <a:spcPct val="100000"/>
              </a:lnSpc>
              <a:spcBef>
                <a:spcPts val="0"/>
              </a:spcBef>
              <a:spcAft>
                <a:spcPts val="0"/>
              </a:spcAft>
              <a:buClr>
                <a:schemeClr val="lt1"/>
              </a:buClr>
              <a:buSzPts val="1100"/>
              <a:buFont typeface="Open Sans"/>
              <a:buNone/>
            </a:pPr>
            <a:endParaRPr sz="2400" dirty="0">
              <a:latin typeface="Century Gothic"/>
              <a:cs typeface="Century Gothic"/>
            </a:endParaRPr>
          </a:p>
        </p:txBody>
      </p:sp>
      <p:sp>
        <p:nvSpPr>
          <p:cNvPr id="11" name="Google Shape;462;p21"/>
          <p:cNvSpPr txBox="1"/>
          <p:nvPr/>
        </p:nvSpPr>
        <p:spPr>
          <a:xfrm>
            <a:off x="1192291" y="3628412"/>
            <a:ext cx="1814512" cy="907033"/>
          </a:xfrm>
          <a:prstGeom prst="rect">
            <a:avLst/>
          </a:prstGeom>
          <a:noFill/>
          <a:ln>
            <a:noFill/>
          </a:ln>
        </p:spPr>
        <p:txBody>
          <a:bodyPr spcFirstLastPara="1" wrap="square" lIns="91425" tIns="45700" rIns="91425" bIns="45700" anchor="t" anchorCtr="0">
            <a:noAutofit/>
          </a:bodyPr>
          <a:lstStyle/>
          <a:p>
            <a:pPr algn="ctr">
              <a:buClr>
                <a:schemeClr val="lt1"/>
              </a:buClr>
              <a:buSzPts val="1100"/>
            </a:pPr>
            <a:r>
              <a:rPr lang="en-US" sz="1400" dirty="0">
                <a:solidFill>
                  <a:schemeClr val="lt1"/>
                </a:solidFill>
                <a:latin typeface="Century Gothic"/>
                <a:ea typeface="Open Sans"/>
                <a:cs typeface="Century Gothic"/>
              </a:rPr>
              <a:t>Test item / system details</a:t>
            </a:r>
          </a:p>
          <a:p>
            <a:pPr algn="ctr">
              <a:buClr>
                <a:schemeClr val="lt1"/>
              </a:buClr>
              <a:buSzPts val="1100"/>
            </a:pPr>
            <a:endParaRPr lang="en-US" sz="700" dirty="0">
              <a:solidFill>
                <a:schemeClr val="lt1"/>
              </a:solidFill>
              <a:latin typeface="Century Gothic"/>
              <a:ea typeface="Open Sans"/>
              <a:cs typeface="Century Gothic"/>
            </a:endParaRPr>
          </a:p>
          <a:p>
            <a:pPr algn="ctr">
              <a:buClr>
                <a:schemeClr val="lt1"/>
              </a:buClr>
              <a:buSzPts val="1100"/>
            </a:pPr>
            <a:r>
              <a:rPr lang="en-US" sz="1400" dirty="0">
                <a:solidFill>
                  <a:schemeClr val="lt1"/>
                </a:solidFill>
                <a:latin typeface="Century Gothic"/>
                <a:ea typeface="Open Sans"/>
                <a:cs typeface="Century Gothic"/>
              </a:rPr>
              <a:t>Dosing details</a:t>
            </a:r>
            <a:r>
              <a:rPr lang="en-US" sz="1100" dirty="0">
                <a:solidFill>
                  <a:schemeClr val="lt1"/>
                </a:solidFill>
                <a:latin typeface="Century Gothic"/>
                <a:ea typeface="Open Sans"/>
                <a:cs typeface="Century Gothic"/>
              </a:rPr>
              <a:t> (</a:t>
            </a:r>
            <a:r>
              <a:rPr lang="en-US" sz="1100" i="1" dirty="0">
                <a:solidFill>
                  <a:schemeClr val="lt1"/>
                </a:solidFill>
                <a:latin typeface="Century Gothic"/>
                <a:ea typeface="Open Sans"/>
                <a:cs typeface="Century Gothic"/>
              </a:rPr>
              <a:t>routes / duration)</a:t>
            </a:r>
            <a:endParaRPr lang="en-US" sz="1400" i="1" dirty="0">
              <a:solidFill>
                <a:schemeClr val="lt1"/>
              </a:solidFill>
              <a:latin typeface="Century Gothic"/>
              <a:ea typeface="Open Sans"/>
              <a:cs typeface="Century Gothic"/>
            </a:endParaRPr>
          </a:p>
          <a:p>
            <a:pPr marL="0" marR="0" lvl="0" indent="0" algn="ctr" rtl="0">
              <a:lnSpc>
                <a:spcPct val="100000"/>
              </a:lnSpc>
              <a:spcBef>
                <a:spcPts val="0"/>
              </a:spcBef>
              <a:spcAft>
                <a:spcPts val="0"/>
              </a:spcAft>
              <a:buClr>
                <a:schemeClr val="lt1"/>
              </a:buClr>
              <a:buSzPts val="1100"/>
              <a:buFont typeface="Open Sans"/>
              <a:buNone/>
            </a:pPr>
            <a:endParaRPr lang="en-US" sz="1400" b="0" i="0" u="none" dirty="0">
              <a:solidFill>
                <a:schemeClr val="lt1"/>
              </a:solidFill>
              <a:latin typeface="Century Gothic"/>
              <a:ea typeface="Open Sans"/>
              <a:cs typeface="Century Gothic"/>
              <a:sym typeface="Open Sans"/>
            </a:endParaRPr>
          </a:p>
          <a:p>
            <a:pPr marL="0" marR="0" lvl="0" indent="0" algn="l" rtl="0">
              <a:lnSpc>
                <a:spcPct val="100000"/>
              </a:lnSpc>
              <a:spcBef>
                <a:spcPts val="0"/>
              </a:spcBef>
              <a:spcAft>
                <a:spcPts val="0"/>
              </a:spcAft>
              <a:buClr>
                <a:schemeClr val="lt1"/>
              </a:buClr>
              <a:buSzPts val="1100"/>
              <a:buFont typeface="Open Sans"/>
              <a:buNone/>
            </a:pPr>
            <a:endParaRPr sz="2400" dirty="0">
              <a:latin typeface="Century Gothic"/>
              <a:cs typeface="Century Gothic"/>
            </a:endParaRPr>
          </a:p>
        </p:txBody>
      </p:sp>
      <p:sp>
        <p:nvSpPr>
          <p:cNvPr id="12" name="Google Shape;462;p21"/>
          <p:cNvSpPr txBox="1"/>
          <p:nvPr/>
        </p:nvSpPr>
        <p:spPr>
          <a:xfrm>
            <a:off x="1998192" y="5118992"/>
            <a:ext cx="1814512" cy="907033"/>
          </a:xfrm>
          <a:prstGeom prst="rect">
            <a:avLst/>
          </a:prstGeom>
          <a:noFill/>
          <a:ln>
            <a:noFill/>
          </a:ln>
        </p:spPr>
        <p:txBody>
          <a:bodyPr spcFirstLastPara="1" wrap="square" lIns="91425" tIns="45700" rIns="91425" bIns="45700" anchor="t" anchorCtr="0">
            <a:noAutofit/>
          </a:bodyPr>
          <a:lstStyle/>
          <a:p>
            <a:pPr lvl="0" algn="ctr">
              <a:buClr>
                <a:schemeClr val="lt1"/>
              </a:buClr>
              <a:buSzPts val="1100"/>
            </a:pPr>
            <a:r>
              <a:rPr lang="en-US" sz="1400" dirty="0">
                <a:solidFill>
                  <a:schemeClr val="lt1"/>
                </a:solidFill>
                <a:latin typeface="Century Gothic"/>
                <a:ea typeface="Open Sans"/>
                <a:cs typeface="Century Gothic"/>
                <a:sym typeface="Open Sans"/>
              </a:rPr>
              <a:t>Results &amp; Statistics</a:t>
            </a:r>
          </a:p>
          <a:p>
            <a:pPr lvl="0" algn="ctr">
              <a:buClr>
                <a:schemeClr val="lt1"/>
              </a:buClr>
              <a:buSzPts val="1100"/>
            </a:pPr>
            <a:endParaRPr lang="en-US" sz="700" dirty="0">
              <a:solidFill>
                <a:schemeClr val="lt1"/>
              </a:solidFill>
              <a:latin typeface="Century Gothic"/>
              <a:ea typeface="Open Sans"/>
              <a:cs typeface="Century Gothic"/>
              <a:sym typeface="Open Sans"/>
            </a:endParaRPr>
          </a:p>
          <a:p>
            <a:pPr lvl="0" algn="ctr">
              <a:buClr>
                <a:schemeClr val="lt1"/>
              </a:buClr>
              <a:buSzPts val="1100"/>
            </a:pPr>
            <a:r>
              <a:rPr lang="en-US" sz="1400" dirty="0">
                <a:solidFill>
                  <a:schemeClr val="lt1"/>
                </a:solidFill>
                <a:latin typeface="Century Gothic"/>
                <a:ea typeface="Open Sans"/>
                <a:cs typeface="Century Gothic"/>
                <a:sym typeface="Open Sans"/>
              </a:rPr>
              <a:t>Summary of findings</a:t>
            </a:r>
          </a:p>
        </p:txBody>
      </p:sp>
      <p:sp>
        <p:nvSpPr>
          <p:cNvPr id="13" name="Google Shape;462;p21"/>
          <p:cNvSpPr txBox="1"/>
          <p:nvPr/>
        </p:nvSpPr>
        <p:spPr>
          <a:xfrm>
            <a:off x="5378723" y="5105959"/>
            <a:ext cx="1814512" cy="907033"/>
          </a:xfrm>
          <a:prstGeom prst="rect">
            <a:avLst/>
          </a:prstGeom>
          <a:noFill/>
          <a:ln>
            <a:noFill/>
          </a:ln>
        </p:spPr>
        <p:txBody>
          <a:bodyPr spcFirstLastPara="1" wrap="square" lIns="91425" tIns="45700" rIns="91425" bIns="45700" anchor="t" anchorCtr="0">
            <a:noAutofit/>
          </a:bodyPr>
          <a:lstStyle/>
          <a:p>
            <a:pPr lvl="0" algn="ctr">
              <a:buClr>
                <a:prstClr val="white"/>
              </a:buClr>
              <a:buSzPts val="1100"/>
            </a:pPr>
            <a:r>
              <a:rPr lang="en-US" sz="1400" dirty="0">
                <a:solidFill>
                  <a:prstClr val="white"/>
                </a:solidFill>
                <a:latin typeface="Century Gothic"/>
                <a:ea typeface="Open Sans"/>
                <a:cs typeface="Century Gothic"/>
                <a:sym typeface="Open Sans"/>
              </a:rPr>
              <a:t>Discussion &amp; Conclusion</a:t>
            </a:r>
          </a:p>
          <a:p>
            <a:pPr lvl="0" algn="ctr">
              <a:buClr>
                <a:prstClr val="white"/>
              </a:buClr>
              <a:buSzPts val="1100"/>
            </a:pPr>
            <a:endParaRPr lang="en-US" sz="700" dirty="0">
              <a:solidFill>
                <a:prstClr val="white"/>
              </a:solidFill>
              <a:latin typeface="Century Gothic"/>
              <a:ea typeface="Open Sans"/>
              <a:cs typeface="Century Gothic"/>
              <a:sym typeface="Open Sans"/>
            </a:endParaRPr>
          </a:p>
          <a:p>
            <a:pPr lvl="0" algn="ctr">
              <a:buClr>
                <a:prstClr val="white"/>
              </a:buClr>
              <a:buSzPts val="1100"/>
            </a:pPr>
            <a:r>
              <a:rPr lang="en-US" sz="1400" dirty="0">
                <a:solidFill>
                  <a:prstClr val="white"/>
                </a:solidFill>
                <a:latin typeface="Century Gothic"/>
                <a:ea typeface="Open Sans"/>
                <a:cs typeface="Century Gothic"/>
                <a:sym typeface="Open Sans"/>
              </a:rPr>
              <a:t>References</a:t>
            </a:r>
          </a:p>
        </p:txBody>
      </p:sp>
      <p:sp>
        <p:nvSpPr>
          <p:cNvPr id="14" name="Google Shape;462;p21"/>
          <p:cNvSpPr txBox="1"/>
          <p:nvPr/>
        </p:nvSpPr>
        <p:spPr>
          <a:xfrm>
            <a:off x="6113521" y="3769532"/>
            <a:ext cx="1814512" cy="907033"/>
          </a:xfrm>
          <a:prstGeom prst="rect">
            <a:avLst/>
          </a:prstGeom>
          <a:noFill/>
          <a:ln>
            <a:noFill/>
          </a:ln>
        </p:spPr>
        <p:txBody>
          <a:bodyPr spcFirstLastPara="1" wrap="square" lIns="91425" tIns="45700" rIns="91425" bIns="45700" anchor="t" anchorCtr="0">
            <a:noAutofit/>
          </a:bodyPr>
          <a:lstStyle/>
          <a:p>
            <a:pPr lvl="0" algn="ctr">
              <a:buClr>
                <a:schemeClr val="lt1"/>
              </a:buClr>
              <a:buSzPts val="1100"/>
            </a:pPr>
            <a:r>
              <a:rPr lang="en-US" sz="1400" dirty="0">
                <a:solidFill>
                  <a:schemeClr val="lt1"/>
                </a:solidFill>
                <a:latin typeface="Century Gothic"/>
                <a:ea typeface="Open Sans"/>
                <a:cs typeface="Century Gothic"/>
                <a:sym typeface="Open Sans"/>
              </a:rPr>
              <a:t>GLP compliance statement signed by Study Director</a:t>
            </a:r>
          </a:p>
        </p:txBody>
      </p:sp>
      <p:sp>
        <p:nvSpPr>
          <p:cNvPr id="15" name="Google Shape;462;p21"/>
          <p:cNvSpPr txBox="1"/>
          <p:nvPr/>
        </p:nvSpPr>
        <p:spPr>
          <a:xfrm>
            <a:off x="6333777" y="2374636"/>
            <a:ext cx="1594255" cy="907033"/>
          </a:xfrm>
          <a:prstGeom prst="rect">
            <a:avLst/>
          </a:prstGeom>
          <a:noFill/>
          <a:ln>
            <a:noFill/>
          </a:ln>
        </p:spPr>
        <p:txBody>
          <a:bodyPr spcFirstLastPara="1" wrap="square" lIns="91425" tIns="45700" rIns="91425" bIns="45700" anchor="t" anchorCtr="0">
            <a:noAutofit/>
          </a:bodyPr>
          <a:lstStyle/>
          <a:p>
            <a:pPr marR="0" indent="0" algn="ctr">
              <a:lnSpc>
                <a:spcPct val="100000"/>
              </a:lnSpc>
              <a:spcBef>
                <a:spcPts val="0"/>
              </a:spcBef>
              <a:spcAft>
                <a:spcPts val="0"/>
              </a:spcAft>
              <a:buClr>
                <a:schemeClr val="lt1"/>
              </a:buClr>
              <a:buSzPts val="1100"/>
              <a:buFont typeface="Open Sans"/>
              <a:buNone/>
            </a:pPr>
            <a:r>
              <a:rPr lang="x-none" sz="1400" dirty="0">
                <a:solidFill>
                  <a:schemeClr val="lt1"/>
                </a:solidFill>
                <a:latin typeface="Century Gothic"/>
                <a:ea typeface="Open Sans"/>
                <a:cs typeface="Century Gothic"/>
              </a:rPr>
              <a:t>Signed/dated reports from scientists</a:t>
            </a:r>
            <a:endParaRPr sz="1400" dirty="0">
              <a:solidFill>
                <a:schemeClr val="lt1"/>
              </a:solidFill>
              <a:latin typeface="Century Gothic"/>
              <a:ea typeface="Open Sans"/>
              <a:cs typeface="Century Gothic"/>
            </a:endParaRPr>
          </a:p>
        </p:txBody>
      </p:sp>
      <p:sp>
        <p:nvSpPr>
          <p:cNvPr id="16" name="Google Shape;462;p21"/>
          <p:cNvSpPr txBox="1"/>
          <p:nvPr/>
        </p:nvSpPr>
        <p:spPr>
          <a:xfrm>
            <a:off x="5502861" y="930164"/>
            <a:ext cx="1517915" cy="9070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100"/>
              <a:buFont typeface="Open Sans"/>
              <a:buNone/>
            </a:pPr>
            <a:r>
              <a:rPr lang="en-US" sz="1400" b="0" i="0" u="none" dirty="0">
                <a:solidFill>
                  <a:schemeClr val="lt1"/>
                </a:solidFill>
                <a:latin typeface="Century Gothic"/>
                <a:ea typeface="Open Sans"/>
                <a:cs typeface="Century Gothic"/>
                <a:sym typeface="Open Sans"/>
              </a:rPr>
              <a:t>QA statement of audits / inspections</a:t>
            </a:r>
          </a:p>
          <a:p>
            <a:pPr marL="0" marR="0" lvl="0" indent="0" algn="l" rtl="0">
              <a:lnSpc>
                <a:spcPct val="100000"/>
              </a:lnSpc>
              <a:spcBef>
                <a:spcPts val="0"/>
              </a:spcBef>
              <a:spcAft>
                <a:spcPts val="0"/>
              </a:spcAft>
              <a:buClr>
                <a:schemeClr val="lt1"/>
              </a:buClr>
              <a:buSzPts val="1100"/>
              <a:buFont typeface="Open Sans"/>
              <a:buNone/>
            </a:pPr>
            <a:endParaRPr sz="2400" dirty="0">
              <a:latin typeface="Century Gothic"/>
              <a:cs typeface="Century Gothic"/>
            </a:endParaRPr>
          </a:p>
        </p:txBody>
      </p:sp>
      <p:sp>
        <p:nvSpPr>
          <p:cNvPr id="17" name="Google Shape;450;p21"/>
          <p:cNvSpPr txBox="1"/>
          <p:nvPr/>
        </p:nvSpPr>
        <p:spPr>
          <a:xfrm>
            <a:off x="581104" y="3878262"/>
            <a:ext cx="611187" cy="600075"/>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FFFFFF"/>
              </a:buClr>
              <a:buSzPts val="3900"/>
            </a:pPr>
            <a:r>
              <a:rPr lang="en-US" sz="3600" b="1" i="0" u="none" dirty="0">
                <a:solidFill>
                  <a:srgbClr val="FFFFFF"/>
                </a:solidFill>
                <a:latin typeface="Montserrat"/>
                <a:ea typeface="Montserrat"/>
                <a:cs typeface="Montserrat"/>
                <a:sym typeface="Montserrat"/>
              </a:rPr>
              <a:t>03</a:t>
            </a:r>
            <a:endParaRPr sz="1600" dirty="0"/>
          </a:p>
        </p:txBody>
      </p:sp>
      <p:sp>
        <p:nvSpPr>
          <p:cNvPr id="18" name="Google Shape;450;p21"/>
          <p:cNvSpPr txBox="1"/>
          <p:nvPr/>
        </p:nvSpPr>
        <p:spPr>
          <a:xfrm>
            <a:off x="1385831" y="5269150"/>
            <a:ext cx="611187" cy="600075"/>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FFFFFF"/>
              </a:buClr>
              <a:buSzPts val="3900"/>
            </a:pPr>
            <a:r>
              <a:rPr lang="en-US" sz="3200" b="1" i="0" u="none" dirty="0">
                <a:solidFill>
                  <a:srgbClr val="FFFFFF"/>
                </a:solidFill>
                <a:latin typeface="Montserrat"/>
                <a:ea typeface="Montserrat"/>
                <a:cs typeface="Montserrat"/>
                <a:sym typeface="Montserrat"/>
              </a:rPr>
              <a:t>04</a:t>
            </a:r>
            <a:endParaRPr sz="1400" dirty="0"/>
          </a:p>
        </p:txBody>
      </p:sp>
      <p:sp>
        <p:nvSpPr>
          <p:cNvPr id="19" name="Google Shape;450;p21"/>
          <p:cNvSpPr txBox="1"/>
          <p:nvPr/>
        </p:nvSpPr>
        <p:spPr>
          <a:xfrm>
            <a:off x="7178346" y="5297851"/>
            <a:ext cx="611187" cy="600075"/>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FFFFFF"/>
              </a:buClr>
              <a:buSzPts val="3900"/>
            </a:pPr>
            <a:r>
              <a:rPr lang="en-US" sz="3600" b="1" i="0" u="none" dirty="0">
                <a:solidFill>
                  <a:srgbClr val="FFFFFF"/>
                </a:solidFill>
                <a:latin typeface="Montserrat"/>
                <a:ea typeface="Montserrat"/>
                <a:cs typeface="Montserrat"/>
                <a:sym typeface="Montserrat"/>
              </a:rPr>
              <a:t>05</a:t>
            </a:r>
            <a:endParaRPr sz="1600" dirty="0"/>
          </a:p>
        </p:txBody>
      </p:sp>
      <p:sp>
        <p:nvSpPr>
          <p:cNvPr id="20" name="Google Shape;450;p21"/>
          <p:cNvSpPr txBox="1"/>
          <p:nvPr/>
        </p:nvSpPr>
        <p:spPr>
          <a:xfrm>
            <a:off x="7990745" y="3844243"/>
            <a:ext cx="611187" cy="600075"/>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FFFFFF"/>
              </a:buClr>
              <a:buSzPts val="3900"/>
            </a:pPr>
            <a:r>
              <a:rPr lang="en-US" sz="3600" b="1" i="0" u="none" dirty="0">
                <a:solidFill>
                  <a:srgbClr val="FFFFFF"/>
                </a:solidFill>
                <a:latin typeface="Montserrat"/>
                <a:ea typeface="Montserrat"/>
                <a:cs typeface="Montserrat"/>
                <a:sym typeface="Montserrat"/>
              </a:rPr>
              <a:t>06</a:t>
            </a:r>
            <a:endParaRPr sz="1600" dirty="0"/>
          </a:p>
        </p:txBody>
      </p:sp>
      <p:sp>
        <p:nvSpPr>
          <p:cNvPr id="21" name="Google Shape;450;p21"/>
          <p:cNvSpPr txBox="1"/>
          <p:nvPr/>
        </p:nvSpPr>
        <p:spPr>
          <a:xfrm>
            <a:off x="7975067" y="2419253"/>
            <a:ext cx="611187" cy="600075"/>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FFFFFF"/>
              </a:buClr>
              <a:buSzPts val="3900"/>
            </a:pPr>
            <a:r>
              <a:rPr lang="en-US" sz="3600" b="1" i="0" u="none" dirty="0">
                <a:solidFill>
                  <a:srgbClr val="FFFFFF"/>
                </a:solidFill>
                <a:latin typeface="Montserrat"/>
                <a:ea typeface="Montserrat"/>
                <a:cs typeface="Montserrat"/>
                <a:sym typeface="Montserrat"/>
              </a:rPr>
              <a:t>07</a:t>
            </a:r>
            <a:endParaRPr sz="1600" dirty="0"/>
          </a:p>
        </p:txBody>
      </p:sp>
      <p:sp>
        <p:nvSpPr>
          <p:cNvPr id="22" name="Google Shape;450;p21"/>
          <p:cNvSpPr txBox="1"/>
          <p:nvPr/>
        </p:nvSpPr>
        <p:spPr>
          <a:xfrm>
            <a:off x="7178346" y="1038351"/>
            <a:ext cx="611187" cy="600075"/>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rgbClr val="FFFFFF"/>
              </a:buClr>
              <a:buSzPts val="3900"/>
            </a:pPr>
            <a:r>
              <a:rPr lang="en-US" sz="3200" b="1" i="0" u="none" dirty="0">
                <a:solidFill>
                  <a:srgbClr val="FFFFFF"/>
                </a:solidFill>
                <a:latin typeface="Montserrat"/>
                <a:ea typeface="Montserrat"/>
                <a:cs typeface="Montserrat"/>
                <a:sym typeface="Montserrat"/>
              </a:rPr>
              <a:t>08</a:t>
            </a:r>
            <a:endParaRPr sz="1400" dirty="0"/>
          </a:p>
        </p:txBody>
      </p:sp>
      <p:sp>
        <p:nvSpPr>
          <p:cNvPr id="23" name="Title 2"/>
          <p:cNvSpPr txBox="1">
            <a:spLocks/>
          </p:cNvSpPr>
          <p:nvPr/>
        </p:nvSpPr>
        <p:spPr>
          <a:xfrm>
            <a:off x="72160" y="2191"/>
            <a:ext cx="7543800"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000000"/>
                </a:solidFill>
              </a:rPr>
              <a:t>D. Final Report </a:t>
            </a:r>
          </a:p>
        </p:txBody>
      </p:sp>
    </p:spTree>
    <p:extLst>
      <p:ext uri="{BB962C8B-B14F-4D97-AF65-F5344CB8AC3E}">
        <p14:creationId xmlns:p14="http://schemas.microsoft.com/office/powerpoint/2010/main" val="2549833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21993"/>
            <a:ext cx="7637786" cy="6141473"/>
          </a:xfrm>
        </p:spPr>
        <p:txBody>
          <a:bodyPr>
            <a:normAutofit lnSpcReduction="10000"/>
          </a:bodyPr>
          <a:lstStyle/>
          <a:p>
            <a:r>
              <a:rPr lang="en-US" dirty="0"/>
              <a:t>Study director is responsible for the entire study, including the report</a:t>
            </a:r>
          </a:p>
          <a:p>
            <a:pPr lvl="1"/>
            <a:r>
              <a:rPr lang="en-US" dirty="0"/>
              <a:t>Accurate reporting and deviations</a:t>
            </a:r>
          </a:p>
          <a:p>
            <a:pPr lvl="1"/>
            <a:r>
              <a:rPr lang="en-US" dirty="0"/>
              <a:t>Should not be a selection of highlights of the study, leaving out the part that did not work</a:t>
            </a:r>
          </a:p>
          <a:p>
            <a:pPr lvl="1"/>
            <a:r>
              <a:rPr lang="en-US" dirty="0"/>
              <a:t>May include inputs from scientists </a:t>
            </a:r>
          </a:p>
          <a:p>
            <a:pPr lvl="1"/>
            <a:r>
              <a:rPr lang="en-US" dirty="0"/>
              <a:t>GLP compliance</a:t>
            </a:r>
          </a:p>
          <a:p>
            <a:endParaRPr lang="en-US" dirty="0"/>
          </a:p>
          <a:p>
            <a:r>
              <a:rPr lang="en-US" dirty="0"/>
              <a:t>Report Review by QA</a:t>
            </a:r>
          </a:p>
          <a:p>
            <a:endParaRPr lang="en-US" dirty="0"/>
          </a:p>
          <a:p>
            <a:r>
              <a:rPr lang="en-US" dirty="0"/>
              <a:t>Once a final report is signed, modifications can only be made via formal amendments</a:t>
            </a:r>
          </a:p>
          <a:p>
            <a:pPr lvl="1"/>
            <a:r>
              <a:rPr lang="en-US" dirty="0"/>
              <a:t>Amendments have to be approved by Study Director</a:t>
            </a:r>
          </a:p>
          <a:p>
            <a:pPr lvl="1"/>
            <a:r>
              <a:rPr lang="en-US" dirty="0"/>
              <a:t>Verified and validated by QA</a:t>
            </a:r>
          </a:p>
          <a:p>
            <a:endParaRPr lang="en-US" dirty="0"/>
          </a:p>
          <a:p>
            <a:endParaRPr lang="en-US" dirty="0"/>
          </a:p>
        </p:txBody>
      </p:sp>
    </p:spTree>
    <p:extLst>
      <p:ext uri="{BB962C8B-B14F-4D97-AF65-F5344CB8AC3E}">
        <p14:creationId xmlns:p14="http://schemas.microsoft.com/office/powerpoint/2010/main" val="40704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767" y="332601"/>
            <a:ext cx="8497607" cy="6130865"/>
          </a:xfrm>
        </p:spPr>
        <p:txBody>
          <a:bodyPr>
            <a:normAutofit fontScale="92500"/>
          </a:bodyPr>
          <a:lstStyle/>
          <a:p>
            <a:r>
              <a:rPr lang="en-US" dirty="0">
                <a:effectLst/>
              </a:rPr>
              <a:t>FDA Investigation Findings:</a:t>
            </a:r>
          </a:p>
          <a:p>
            <a:pPr lvl="1"/>
            <a:r>
              <a:rPr lang="en-US" dirty="0">
                <a:effectLst/>
              </a:rPr>
              <a:t>Poorly-trained Study Directors and study personnel </a:t>
            </a:r>
          </a:p>
          <a:p>
            <a:pPr lvl="1"/>
            <a:r>
              <a:rPr lang="en-US" dirty="0">
                <a:effectLst/>
              </a:rPr>
              <a:t>Poorly-designed protocols </a:t>
            </a:r>
          </a:p>
          <a:p>
            <a:pPr lvl="1"/>
            <a:r>
              <a:rPr lang="en-US" dirty="0">
                <a:effectLst/>
              </a:rPr>
              <a:t>Protocols not followed - procedures not conducted as prescribed </a:t>
            </a:r>
          </a:p>
          <a:p>
            <a:pPr lvl="1"/>
            <a:r>
              <a:rPr lang="en-US" dirty="0">
                <a:effectLst/>
              </a:rPr>
              <a:t>Raw data badly collected - not correctly identified - without traceability - not verified or approved by responsible persons </a:t>
            </a:r>
          </a:p>
          <a:p>
            <a:pPr lvl="1"/>
            <a:r>
              <a:rPr lang="en-US" dirty="0">
                <a:effectLst/>
              </a:rPr>
              <a:t>Lack of standardized procedures </a:t>
            </a:r>
          </a:p>
          <a:p>
            <a:pPr lvl="1"/>
            <a:r>
              <a:rPr lang="en-US" dirty="0">
                <a:effectLst/>
              </a:rPr>
              <a:t>Poor animal husbandry </a:t>
            </a:r>
          </a:p>
          <a:p>
            <a:pPr lvl="1"/>
            <a:r>
              <a:rPr lang="en-US" dirty="0">
                <a:effectLst/>
              </a:rPr>
              <a:t>Inadequate characterization of test items and test systems </a:t>
            </a:r>
          </a:p>
          <a:p>
            <a:pPr lvl="1"/>
            <a:r>
              <a:rPr lang="en-US" dirty="0">
                <a:effectLst/>
              </a:rPr>
              <a:t>Inadequate resources </a:t>
            </a:r>
          </a:p>
          <a:p>
            <a:pPr lvl="1"/>
            <a:r>
              <a:rPr lang="en-US" dirty="0">
                <a:effectLst/>
              </a:rPr>
              <a:t>Equipment not properly calibrated or otherwise qualified </a:t>
            </a:r>
          </a:p>
          <a:p>
            <a:pPr lvl="1"/>
            <a:r>
              <a:rPr lang="en-US" dirty="0">
                <a:effectLst/>
              </a:rPr>
              <a:t>Reports not sufficiently verified, inaccurate account of study or raw data </a:t>
            </a:r>
          </a:p>
          <a:p>
            <a:pPr lvl="1"/>
            <a:r>
              <a:rPr lang="en-US" dirty="0">
                <a:effectLst/>
              </a:rPr>
              <a:t>Inadequate archives and retrieval processes </a:t>
            </a:r>
          </a:p>
          <a:p>
            <a:pPr lvl="1"/>
            <a:endParaRPr lang="en-US" dirty="0">
              <a:effectLst/>
            </a:endParaRPr>
          </a:p>
        </p:txBody>
      </p:sp>
    </p:spTree>
    <p:extLst>
      <p:ext uri="{BB962C8B-B14F-4D97-AF65-F5344CB8AC3E}">
        <p14:creationId xmlns:p14="http://schemas.microsoft.com/office/powerpoint/2010/main" val="2559814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is what is left when the study is over</a:t>
            </a:r>
          </a:p>
          <a:p>
            <a:pPr lvl="1"/>
            <a:r>
              <a:rPr lang="en-US" dirty="0"/>
              <a:t>Study plan</a:t>
            </a:r>
          </a:p>
          <a:p>
            <a:pPr lvl="1"/>
            <a:r>
              <a:rPr lang="en-US" dirty="0"/>
              <a:t>Raw data</a:t>
            </a:r>
          </a:p>
          <a:p>
            <a:pPr lvl="1"/>
            <a:r>
              <a:rPr lang="en-US" dirty="0"/>
              <a:t>Specimens</a:t>
            </a:r>
          </a:p>
          <a:p>
            <a:pPr lvl="1"/>
            <a:r>
              <a:rPr lang="en-US" dirty="0"/>
              <a:t>Final report</a:t>
            </a:r>
          </a:p>
          <a:p>
            <a:pPr lvl="1"/>
            <a:r>
              <a:rPr lang="en-US" dirty="0"/>
              <a:t>QA documents</a:t>
            </a:r>
          </a:p>
          <a:p>
            <a:pPr lvl="1"/>
            <a:r>
              <a:rPr lang="en-US" dirty="0"/>
              <a:t>Personnel records</a:t>
            </a:r>
          </a:p>
          <a:p>
            <a:pPr lvl="1"/>
            <a:r>
              <a:rPr lang="en-US" dirty="0"/>
              <a:t>Facilities / equipment validation records</a:t>
            </a:r>
          </a:p>
          <a:p>
            <a:pPr lvl="1"/>
            <a:r>
              <a:rPr lang="en-US" dirty="0"/>
              <a:t>Historical SOP file</a:t>
            </a:r>
          </a:p>
        </p:txBody>
      </p:sp>
      <p:sp>
        <p:nvSpPr>
          <p:cNvPr id="3" name="Title 2"/>
          <p:cNvSpPr>
            <a:spLocks noGrp="1"/>
          </p:cNvSpPr>
          <p:nvPr>
            <p:ph type="title"/>
          </p:nvPr>
        </p:nvSpPr>
        <p:spPr/>
        <p:txBody>
          <a:bodyPr/>
          <a:lstStyle/>
          <a:p>
            <a:r>
              <a:rPr lang="en-US" dirty="0"/>
              <a:t>E. Archiving and indexing</a:t>
            </a:r>
          </a:p>
        </p:txBody>
      </p:sp>
    </p:spTree>
    <p:extLst>
      <p:ext uri="{BB962C8B-B14F-4D97-AF65-F5344CB8AC3E}">
        <p14:creationId xmlns:p14="http://schemas.microsoft.com/office/powerpoint/2010/main" val="3226581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518766"/>
            <a:ext cx="7637786" cy="5944700"/>
          </a:xfrm>
        </p:spPr>
        <p:txBody>
          <a:bodyPr>
            <a:normAutofit/>
          </a:bodyPr>
          <a:lstStyle/>
          <a:p>
            <a:r>
              <a:rPr lang="en-US" dirty="0"/>
              <a:t>Archives is a safe depository of invaluable information</a:t>
            </a:r>
          </a:p>
          <a:p>
            <a:r>
              <a:rPr lang="en-US" dirty="0"/>
              <a:t>Centre for compilation and distribution of documents</a:t>
            </a:r>
          </a:p>
          <a:p>
            <a:r>
              <a:rPr lang="en-US" dirty="0"/>
              <a:t>Major tool for reconstruction of studies performed in past</a:t>
            </a:r>
          </a:p>
          <a:p>
            <a:r>
              <a:rPr lang="en-US" dirty="0"/>
              <a:t>Functions:</a:t>
            </a:r>
          </a:p>
          <a:p>
            <a:pPr lvl="1"/>
            <a:r>
              <a:rPr lang="en-US" dirty="0"/>
              <a:t>Long-term, secure storage</a:t>
            </a:r>
          </a:p>
          <a:p>
            <a:pPr lvl="1"/>
            <a:r>
              <a:rPr lang="en-US" dirty="0"/>
              <a:t>Fast retrieval of data</a:t>
            </a:r>
          </a:p>
          <a:p>
            <a:pPr lvl="1"/>
            <a:r>
              <a:rPr lang="en-US" dirty="0"/>
              <a:t>Contains all original scientific data, master documents, reports, </a:t>
            </a:r>
            <a:r>
              <a:rPr lang="en-US" dirty="0" err="1"/>
              <a:t>etc</a:t>
            </a:r>
            <a:endParaRPr lang="en-US" dirty="0"/>
          </a:p>
          <a:p>
            <a:pPr lvl="1"/>
            <a:r>
              <a:rPr lang="en-US" dirty="0"/>
              <a:t>Tool for preparing project summary documents</a:t>
            </a:r>
          </a:p>
        </p:txBody>
      </p:sp>
    </p:spTree>
    <p:extLst>
      <p:ext uri="{BB962C8B-B14F-4D97-AF65-F5344CB8AC3E}">
        <p14:creationId xmlns:p14="http://schemas.microsoft.com/office/powerpoint/2010/main" val="1276869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166" y="1191673"/>
            <a:ext cx="8701106" cy="4437413"/>
          </a:xfrm>
          <a:prstGeom prst="rect">
            <a:avLst/>
          </a:prstGeom>
        </p:spPr>
      </p:pic>
    </p:spTree>
    <p:extLst>
      <p:ext uri="{BB962C8B-B14F-4D97-AF65-F5344CB8AC3E}">
        <p14:creationId xmlns:p14="http://schemas.microsoft.com/office/powerpoint/2010/main" val="617090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574800"/>
            <a:ext cx="7302500" cy="3708400"/>
          </a:xfrm>
          <a:prstGeom prst="rect">
            <a:avLst/>
          </a:prstGeom>
        </p:spPr>
      </p:pic>
    </p:spTree>
    <p:extLst>
      <p:ext uri="{BB962C8B-B14F-4D97-AF65-F5344CB8AC3E}">
        <p14:creationId xmlns:p14="http://schemas.microsoft.com/office/powerpoint/2010/main" val="1384797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4449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3" name="Google Shape;1781;p63"/>
          <p:cNvSpPr/>
          <p:nvPr/>
        </p:nvSpPr>
        <p:spPr>
          <a:xfrm>
            <a:off x="217442" y="120766"/>
            <a:ext cx="3879874" cy="407409"/>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8C103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x-none" sz="2000" b="1" dirty="0">
                <a:latin typeface="Palatino"/>
                <a:ea typeface="Calibri"/>
                <a:cs typeface="Palatino"/>
                <a:sym typeface="Calibri"/>
              </a:rPr>
              <a:t>CONDITION of ARCHIVES</a:t>
            </a:r>
            <a:endParaRPr sz="2000" b="1" i="0" u="none" dirty="0">
              <a:latin typeface="Palatino"/>
              <a:ea typeface="Calibri"/>
              <a:cs typeface="Palatino"/>
              <a:sym typeface="Calibri"/>
            </a:endParaRPr>
          </a:p>
        </p:txBody>
      </p:sp>
      <p:sp>
        <p:nvSpPr>
          <p:cNvPr id="4" name="Google Shape;1782;p63"/>
          <p:cNvSpPr/>
          <p:nvPr/>
        </p:nvSpPr>
        <p:spPr>
          <a:xfrm>
            <a:off x="5046685" y="118160"/>
            <a:ext cx="3517452" cy="407410"/>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A94547"/>
          </a:solidFill>
          <a:ln>
            <a:solidFill>
              <a:srgbClr val="AD4848"/>
            </a:solidFill>
          </a:ln>
        </p:spPr>
        <p:txBody>
          <a:bodyPr spcFirstLastPara="1" wrap="square" lIns="91425" tIns="45700" rIns="91425" bIns="45700" anchor="t" anchorCtr="0">
            <a:noAutofit/>
          </a:bodyPr>
          <a:lstStyle/>
          <a:p>
            <a:pPr lvl="0" algn="ctr"/>
            <a:r>
              <a:rPr lang="en-US" sz="2000" b="1" dirty="0">
                <a:latin typeface="Palatino"/>
                <a:ea typeface="Calibri"/>
                <a:cs typeface="Palatino"/>
                <a:sym typeface="Calibri"/>
              </a:rPr>
              <a:t>TERM of STORAGE</a:t>
            </a:r>
            <a:endParaRPr lang="en-US" b="1" dirty="0">
              <a:latin typeface="Palatino"/>
              <a:ea typeface="Calibri"/>
              <a:cs typeface="Palatino"/>
              <a:sym typeface="Calibri"/>
            </a:endParaRPr>
          </a:p>
        </p:txBody>
      </p:sp>
      <p:sp>
        <p:nvSpPr>
          <p:cNvPr id="7" name="Google Shape;1818;p63"/>
          <p:cNvSpPr txBox="1"/>
          <p:nvPr/>
        </p:nvSpPr>
        <p:spPr>
          <a:xfrm>
            <a:off x="133814" y="528174"/>
            <a:ext cx="3930811" cy="6316315"/>
          </a:xfrm>
          <a:prstGeom prst="rect">
            <a:avLst/>
          </a:prstGeom>
          <a:noFill/>
          <a:ln w="19050" cmpd="sng">
            <a:solidFill>
              <a:srgbClr val="C20706"/>
            </a:solidFill>
            <a:prstDash val="sysDash"/>
          </a:ln>
        </p:spPr>
        <p:txBody>
          <a:bodyPr spcFirstLastPara="1" wrap="square" lIns="91425" tIns="45700" rIns="91425" bIns="45700" anchor="t" anchorCtr="0">
            <a:noAutofit/>
          </a:bodyPr>
          <a:lstStyle/>
          <a:p>
            <a:pPr marL="285750" lvl="1" indent="-285750">
              <a:lnSpc>
                <a:spcPct val="120000"/>
              </a:lnSpc>
              <a:buFont typeface="Arial"/>
              <a:buChar char="•"/>
            </a:pPr>
            <a:r>
              <a:rPr lang="en-US" sz="2000" dirty="0">
                <a:solidFill>
                  <a:srgbClr val="242852"/>
                </a:solidFill>
                <a:latin typeface="Century Gothic"/>
                <a:cs typeface="Century Gothic"/>
              </a:rPr>
              <a:t>Protection against fire, flood and vandalism, if possible</a:t>
            </a:r>
          </a:p>
          <a:p>
            <a:pPr marL="285750" lvl="1" indent="-285750">
              <a:lnSpc>
                <a:spcPct val="120000"/>
              </a:lnSpc>
              <a:buFont typeface="Arial"/>
              <a:buChar char="•"/>
            </a:pPr>
            <a:r>
              <a:rPr lang="en-US" sz="2000" dirty="0">
                <a:solidFill>
                  <a:srgbClr val="242852"/>
                </a:solidFill>
                <a:latin typeface="Century Gothic"/>
                <a:cs typeface="Century Gothic"/>
              </a:rPr>
              <a:t>Storage conditions should minimize deterioration</a:t>
            </a:r>
          </a:p>
          <a:p>
            <a:pPr marL="620713" lvl="2" indent="-285750">
              <a:lnSpc>
                <a:spcPct val="120000"/>
              </a:lnSpc>
              <a:buFont typeface="Courier New"/>
              <a:buChar char="o"/>
            </a:pPr>
            <a:r>
              <a:rPr lang="en-US" sz="1600" dirty="0">
                <a:solidFill>
                  <a:srgbClr val="242852"/>
                </a:solidFill>
                <a:latin typeface="Century Gothic"/>
                <a:cs typeface="Century Gothic"/>
              </a:rPr>
              <a:t>Fire, flooding precautions?</a:t>
            </a:r>
          </a:p>
          <a:p>
            <a:pPr marL="620713" lvl="2" indent="-285750">
              <a:lnSpc>
                <a:spcPct val="120000"/>
              </a:lnSpc>
              <a:buFont typeface="Courier New"/>
              <a:buChar char="o"/>
            </a:pPr>
            <a:r>
              <a:rPr lang="en-US" sz="1600" dirty="0">
                <a:solidFill>
                  <a:srgbClr val="242852"/>
                </a:solidFill>
                <a:latin typeface="Century Gothic"/>
                <a:cs typeface="Century Gothic"/>
              </a:rPr>
              <a:t>Air conditioned / ventilated general environment?</a:t>
            </a:r>
          </a:p>
          <a:p>
            <a:pPr marL="620713" lvl="2" indent="-285750">
              <a:lnSpc>
                <a:spcPct val="120000"/>
              </a:lnSpc>
              <a:buFont typeface="Courier New"/>
              <a:buChar char="o"/>
            </a:pPr>
            <a:r>
              <a:rPr lang="en-US" sz="1600" dirty="0">
                <a:solidFill>
                  <a:srgbClr val="242852"/>
                </a:solidFill>
                <a:latin typeface="Century Gothic"/>
                <a:cs typeface="Century Gothic"/>
              </a:rPr>
              <a:t>Copies of data recorded on heat sensitive papers?</a:t>
            </a:r>
          </a:p>
          <a:p>
            <a:pPr marL="620713" lvl="2" indent="-285750">
              <a:lnSpc>
                <a:spcPct val="120000"/>
              </a:lnSpc>
              <a:buFont typeface="Courier New"/>
              <a:buChar char="o"/>
            </a:pPr>
            <a:r>
              <a:rPr lang="en-US" sz="1600" dirty="0">
                <a:solidFill>
                  <a:srgbClr val="242852"/>
                </a:solidFill>
                <a:latin typeface="Century Gothic"/>
                <a:cs typeface="Century Gothic"/>
              </a:rPr>
              <a:t>Refrigeration used where necessary?</a:t>
            </a:r>
          </a:p>
          <a:p>
            <a:pPr marL="620713" lvl="2" indent="-285750">
              <a:lnSpc>
                <a:spcPct val="120000"/>
              </a:lnSpc>
              <a:buFont typeface="Courier New"/>
              <a:buChar char="o"/>
            </a:pPr>
            <a:r>
              <a:rPr lang="en-US" sz="1600" dirty="0">
                <a:solidFill>
                  <a:srgbClr val="242852"/>
                </a:solidFill>
                <a:latin typeface="Century Gothic"/>
                <a:cs typeface="Century Gothic"/>
              </a:rPr>
              <a:t>Paraffin blocks sealed in bags / tissues in preservatives / cover slips on slides?</a:t>
            </a:r>
          </a:p>
          <a:p>
            <a:pPr marL="620713" lvl="2" indent="-285750">
              <a:lnSpc>
                <a:spcPct val="120000"/>
              </a:lnSpc>
              <a:buFont typeface="Courier New"/>
              <a:buChar char="o"/>
            </a:pPr>
            <a:r>
              <a:rPr lang="en-US" sz="1600" dirty="0">
                <a:solidFill>
                  <a:srgbClr val="242852"/>
                </a:solidFill>
                <a:latin typeface="Century Gothic"/>
                <a:cs typeface="Century Gothic"/>
              </a:rPr>
              <a:t>Computer back-ups maintained in security cabinet?</a:t>
            </a:r>
          </a:p>
          <a:p>
            <a:pPr marL="620713" lvl="2" indent="-285750">
              <a:lnSpc>
                <a:spcPct val="120000"/>
              </a:lnSpc>
              <a:buFont typeface="Courier New"/>
              <a:buChar char="o"/>
            </a:pPr>
            <a:r>
              <a:rPr lang="en-US" sz="1600" dirty="0">
                <a:solidFill>
                  <a:srgbClr val="242852"/>
                </a:solidFill>
                <a:latin typeface="Century Gothic"/>
                <a:cs typeface="Century Gothic"/>
              </a:rPr>
              <a:t>CCTV monitoring?</a:t>
            </a:r>
            <a:endParaRPr lang="en-US" dirty="0">
              <a:solidFill>
                <a:srgbClr val="242852"/>
              </a:solidFill>
              <a:latin typeface="Century Gothic"/>
              <a:cs typeface="Century Gothic"/>
            </a:endParaRPr>
          </a:p>
        </p:txBody>
      </p:sp>
      <p:sp>
        <p:nvSpPr>
          <p:cNvPr id="8" name="Rectangle 7"/>
          <p:cNvSpPr/>
          <p:nvPr/>
        </p:nvSpPr>
        <p:spPr>
          <a:xfrm>
            <a:off x="4180944" y="515366"/>
            <a:ext cx="4861932" cy="6342634"/>
          </a:xfrm>
          <a:prstGeom prst="rect">
            <a:avLst/>
          </a:prstGeom>
          <a:ln w="19050" cmpd="sng">
            <a:solidFill>
              <a:srgbClr val="AD4848"/>
            </a:solidFill>
            <a:prstDash val="sysDash"/>
          </a:ln>
        </p:spPr>
        <p:txBody>
          <a:bodyPr wrap="square">
            <a:spAutoFit/>
          </a:bodyPr>
          <a:lstStyle/>
          <a:p>
            <a:pPr marL="285750" lvl="1" indent="-285750">
              <a:lnSpc>
                <a:spcPct val="120000"/>
              </a:lnSpc>
              <a:buFont typeface="Arial"/>
              <a:buChar char="•"/>
            </a:pPr>
            <a:r>
              <a:rPr lang="en-US" sz="2000" dirty="0">
                <a:solidFill>
                  <a:srgbClr val="242852"/>
                </a:solidFill>
                <a:latin typeface="Century Gothic"/>
                <a:cs typeface="Century Gothic"/>
              </a:rPr>
              <a:t>The OECD GLP Principles </a:t>
            </a:r>
            <a:r>
              <a:rPr lang="en-US" sz="2000" dirty="0">
                <a:solidFill>
                  <a:srgbClr val="242852"/>
                </a:solidFill>
                <a:latin typeface="Century Gothic"/>
                <a:cs typeface="Century Gothic"/>
                <a:sym typeface="Wingdings"/>
              </a:rPr>
              <a:t> </a:t>
            </a:r>
            <a:r>
              <a:rPr lang="en-US" sz="2000" dirty="0">
                <a:solidFill>
                  <a:srgbClr val="242852"/>
                </a:solidFill>
                <a:latin typeface="Century Gothic"/>
                <a:cs typeface="Century Gothic"/>
              </a:rPr>
              <a:t>organizations follow </a:t>
            </a:r>
            <a:r>
              <a:rPr lang="en-US" sz="2000" b="1" dirty="0">
                <a:solidFill>
                  <a:srgbClr val="242852"/>
                </a:solidFill>
                <a:latin typeface="Century Gothic"/>
                <a:cs typeface="Century Gothic"/>
              </a:rPr>
              <a:t>national regulations </a:t>
            </a:r>
            <a:r>
              <a:rPr lang="en-US" sz="2000" dirty="0">
                <a:solidFill>
                  <a:srgbClr val="242852"/>
                </a:solidFill>
                <a:latin typeface="Century Gothic"/>
                <a:cs typeface="Century Gothic"/>
              </a:rPr>
              <a:t>for the period of archiving </a:t>
            </a:r>
          </a:p>
          <a:p>
            <a:pPr marL="539750" lvl="2" indent="-285750">
              <a:lnSpc>
                <a:spcPct val="120000"/>
              </a:lnSpc>
              <a:buFont typeface="Courier New"/>
              <a:buChar char="o"/>
            </a:pPr>
            <a:r>
              <a:rPr lang="en-US" sz="1600" dirty="0">
                <a:solidFill>
                  <a:srgbClr val="242852"/>
                </a:solidFill>
                <a:latin typeface="Century Gothic"/>
                <a:cs typeface="Century Gothic"/>
              </a:rPr>
              <a:t>Register compounds internationally </a:t>
            </a:r>
            <a:r>
              <a:rPr lang="en-US" sz="1600" dirty="0">
                <a:solidFill>
                  <a:srgbClr val="242852"/>
                </a:solidFill>
                <a:latin typeface="Century Gothic"/>
                <a:cs typeface="Century Gothic"/>
                <a:sym typeface="Wingdings"/>
              </a:rPr>
              <a:t></a:t>
            </a:r>
            <a:r>
              <a:rPr lang="en-US" sz="1600" dirty="0">
                <a:solidFill>
                  <a:srgbClr val="242852"/>
                </a:solidFill>
                <a:latin typeface="Century Gothic"/>
                <a:cs typeface="Century Gothic"/>
              </a:rPr>
              <a:t> files need to be archived indefinitely </a:t>
            </a:r>
          </a:p>
          <a:p>
            <a:pPr marL="539750" lvl="2" indent="-285750">
              <a:lnSpc>
                <a:spcPct val="120000"/>
              </a:lnSpc>
              <a:buFont typeface="Courier New"/>
              <a:buChar char="o"/>
            </a:pPr>
            <a:r>
              <a:rPr lang="en-US" sz="1600" dirty="0">
                <a:solidFill>
                  <a:srgbClr val="242852"/>
                </a:solidFill>
                <a:latin typeface="Century Gothic"/>
                <a:cs typeface="Century Gothic"/>
              </a:rPr>
              <a:t>Varying retention times required by different GLP/GCP/GMP process </a:t>
            </a:r>
          </a:p>
          <a:p>
            <a:pPr marL="285750" lvl="1" indent="-285750">
              <a:lnSpc>
                <a:spcPct val="120000"/>
              </a:lnSpc>
              <a:buFont typeface="Arial"/>
              <a:buChar char="•"/>
            </a:pPr>
            <a:r>
              <a:rPr lang="en-US" sz="2000" dirty="0">
                <a:solidFill>
                  <a:srgbClr val="242852"/>
                </a:solidFill>
                <a:latin typeface="Century Gothic"/>
                <a:cs typeface="Century Gothic"/>
              </a:rPr>
              <a:t>Research facilities </a:t>
            </a:r>
            <a:r>
              <a:rPr lang="en-US" sz="2000" dirty="0">
                <a:solidFill>
                  <a:srgbClr val="242852"/>
                </a:solidFill>
                <a:latin typeface="Century Gothic"/>
                <a:cs typeface="Century Gothic"/>
                <a:sym typeface="Wingdings"/>
              </a:rPr>
              <a:t></a:t>
            </a:r>
            <a:r>
              <a:rPr lang="en-US" sz="2000" dirty="0">
                <a:solidFill>
                  <a:srgbClr val="242852"/>
                </a:solidFill>
                <a:latin typeface="Century Gothic"/>
                <a:cs typeface="Century Gothic"/>
              </a:rPr>
              <a:t> impose strict rules on the destruction of archived materials </a:t>
            </a:r>
          </a:p>
          <a:p>
            <a:pPr marL="460375" lvl="2" indent="-285750">
              <a:lnSpc>
                <a:spcPct val="120000"/>
              </a:lnSpc>
              <a:buFont typeface="Courier New"/>
              <a:buChar char="o"/>
            </a:pPr>
            <a:r>
              <a:rPr lang="en-US" sz="1600" dirty="0">
                <a:solidFill>
                  <a:srgbClr val="242852"/>
                </a:solidFill>
                <a:latin typeface="Century Gothic"/>
                <a:cs typeface="Century Gothic"/>
              </a:rPr>
              <a:t>Space problem arises, very old holdings and abandoned projects may be destroyed </a:t>
            </a:r>
            <a:r>
              <a:rPr lang="en-US" sz="1200" i="1" dirty="0">
                <a:solidFill>
                  <a:srgbClr val="242852"/>
                </a:solidFill>
                <a:latin typeface="Century Gothic"/>
                <a:cs typeface="Century Gothic"/>
              </a:rPr>
              <a:t>(belonging to chemical families of no current interest; upon justification and written authorization from management)</a:t>
            </a:r>
          </a:p>
          <a:p>
            <a:pPr marL="460375" lvl="2" indent="-285750">
              <a:lnSpc>
                <a:spcPct val="120000"/>
              </a:lnSpc>
              <a:buFont typeface="Courier New"/>
              <a:buChar char="o"/>
            </a:pPr>
            <a:r>
              <a:rPr lang="en-US" sz="1600" dirty="0">
                <a:solidFill>
                  <a:srgbClr val="242852"/>
                </a:solidFill>
                <a:latin typeface="Century Gothic"/>
                <a:cs typeface="Century Gothic"/>
              </a:rPr>
              <a:t>If a company goes out of business, product license holders at that time should be notified and archival responsibility transferred. </a:t>
            </a:r>
          </a:p>
        </p:txBody>
      </p:sp>
    </p:spTree>
    <p:extLst>
      <p:ext uri="{BB962C8B-B14F-4D97-AF65-F5344CB8AC3E}">
        <p14:creationId xmlns:p14="http://schemas.microsoft.com/office/powerpoint/2010/main" val="357151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10"/>
            <a:ext cx="9144000"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5" name="Google Shape;1785;p63"/>
          <p:cNvSpPr/>
          <p:nvPr/>
        </p:nvSpPr>
        <p:spPr>
          <a:xfrm>
            <a:off x="502517" y="953006"/>
            <a:ext cx="2269956" cy="703144"/>
          </a:xfrm>
          <a:custGeom>
            <a:avLst/>
            <a:gdLst/>
            <a:ahLst/>
            <a:cxnLst/>
            <a:rect l="l" t="t" r="r" b="b"/>
            <a:pathLst>
              <a:path w="348" h="77" extrusionOk="0">
                <a:moveTo>
                  <a:pt x="348" y="38"/>
                </a:moveTo>
                <a:cubicBezTo>
                  <a:pt x="348" y="23"/>
                  <a:pt x="341" y="9"/>
                  <a:pt x="330" y="0"/>
                </a:cubicBezTo>
                <a:cubicBezTo>
                  <a:pt x="0" y="0"/>
                  <a:pt x="0" y="0"/>
                  <a:pt x="0" y="0"/>
                </a:cubicBezTo>
                <a:cubicBezTo>
                  <a:pt x="7" y="11"/>
                  <a:pt x="12" y="24"/>
                  <a:pt x="12" y="38"/>
                </a:cubicBezTo>
                <a:cubicBezTo>
                  <a:pt x="12" y="53"/>
                  <a:pt x="7" y="66"/>
                  <a:pt x="0" y="77"/>
                </a:cubicBezTo>
                <a:cubicBezTo>
                  <a:pt x="330" y="77"/>
                  <a:pt x="330" y="77"/>
                  <a:pt x="330" y="77"/>
                </a:cubicBezTo>
                <a:cubicBezTo>
                  <a:pt x="341" y="68"/>
                  <a:pt x="348" y="54"/>
                  <a:pt x="348" y="38"/>
                </a:cubicBezTo>
                <a:close/>
              </a:path>
            </a:pathLst>
          </a:custGeom>
          <a:solidFill>
            <a:srgbClr val="E24956"/>
          </a:solidFill>
          <a:ln>
            <a:noFill/>
          </a:ln>
        </p:spPr>
        <p:txBody>
          <a:bodyPr spcFirstLastPara="1" wrap="square" lIns="91425" tIns="45700" rIns="91425" bIns="45700" anchor="t" anchorCtr="0">
            <a:noAutofit/>
          </a:bodyPr>
          <a:lstStyle/>
          <a:p>
            <a:pPr algn="ctr"/>
            <a:r>
              <a:rPr lang="en-US" sz="2000" b="1" dirty="0">
                <a:latin typeface="Palatino"/>
                <a:ea typeface="Calibri"/>
                <a:cs typeface="Palatino"/>
                <a:sym typeface="Calibri"/>
              </a:rPr>
              <a:t>RETRIEVAL from ARCHIVES</a:t>
            </a:r>
          </a:p>
        </p:txBody>
      </p:sp>
      <p:sp>
        <p:nvSpPr>
          <p:cNvPr id="11" name="Google Shape;1818;p63"/>
          <p:cNvSpPr txBox="1"/>
          <p:nvPr/>
        </p:nvSpPr>
        <p:spPr>
          <a:xfrm>
            <a:off x="401446" y="1656150"/>
            <a:ext cx="8469161" cy="3395349"/>
          </a:xfrm>
          <a:prstGeom prst="rect">
            <a:avLst/>
          </a:prstGeom>
          <a:noFill/>
          <a:ln w="19050" cmpd="sng">
            <a:solidFill>
              <a:srgbClr val="FF6666"/>
            </a:solidFill>
            <a:prstDash val="sysDash"/>
          </a:ln>
        </p:spPr>
        <p:txBody>
          <a:bodyPr spcFirstLastPara="1" wrap="square" lIns="91425" tIns="45700" rIns="91425" bIns="45700" anchor="t" anchorCtr="0">
            <a:noAutofit/>
          </a:bodyPr>
          <a:lstStyle/>
          <a:p>
            <a:pPr marL="285750" lvl="1" indent="-285750">
              <a:lnSpc>
                <a:spcPct val="120000"/>
              </a:lnSpc>
              <a:buFont typeface="Arial"/>
              <a:buChar char="•"/>
            </a:pPr>
            <a:r>
              <a:rPr lang="en-US" sz="2000" dirty="0">
                <a:solidFill>
                  <a:srgbClr val="242852"/>
                </a:solidFill>
                <a:latin typeface="Century Gothic"/>
                <a:cs typeface="Century Gothic"/>
              </a:rPr>
              <a:t>Only authorized entry permitted (as per SOP)</a:t>
            </a:r>
          </a:p>
          <a:p>
            <a:pPr marL="285750" lvl="1" indent="-285750">
              <a:lnSpc>
                <a:spcPct val="120000"/>
              </a:lnSpc>
              <a:buFont typeface="Arial"/>
              <a:buChar char="•"/>
            </a:pPr>
            <a:r>
              <a:rPr lang="en-US" sz="2000" dirty="0">
                <a:solidFill>
                  <a:srgbClr val="242852"/>
                </a:solidFill>
                <a:latin typeface="Century Gothic"/>
                <a:cs typeface="Century Gothic"/>
              </a:rPr>
              <a:t>Examination in-situ of documents is preferred in presence of the archivist</a:t>
            </a:r>
          </a:p>
          <a:p>
            <a:pPr marL="285750" lvl="1" indent="-285750">
              <a:lnSpc>
                <a:spcPct val="120000"/>
              </a:lnSpc>
              <a:buFont typeface="Arial"/>
              <a:buChar char="•"/>
            </a:pPr>
            <a:r>
              <a:rPr lang="en-US" sz="2000" dirty="0">
                <a:solidFill>
                  <a:srgbClr val="242852"/>
                </a:solidFill>
                <a:latin typeface="Century Gothic"/>
                <a:cs typeface="Century Gothic"/>
              </a:rPr>
              <a:t>Photocopies made in place, if possible</a:t>
            </a:r>
          </a:p>
          <a:p>
            <a:pPr marL="285750" lvl="1" indent="-285750">
              <a:lnSpc>
                <a:spcPct val="120000"/>
              </a:lnSpc>
              <a:buFont typeface="Arial"/>
              <a:buChar char="•"/>
            </a:pPr>
            <a:r>
              <a:rPr lang="en-US" sz="2000" dirty="0">
                <a:solidFill>
                  <a:srgbClr val="242852"/>
                </a:solidFill>
                <a:latin typeface="Century Gothic"/>
                <a:cs typeface="Century Gothic"/>
              </a:rPr>
              <a:t>Any removal of items from the archives should only be allowed in exceptional circumstances. </a:t>
            </a:r>
          </a:p>
          <a:p>
            <a:pPr marL="742950" lvl="2" indent="-285750">
              <a:lnSpc>
                <a:spcPct val="120000"/>
              </a:lnSpc>
              <a:buFont typeface="Courier New"/>
              <a:buChar char="o"/>
            </a:pPr>
            <a:r>
              <a:rPr lang="en-US" dirty="0">
                <a:solidFill>
                  <a:srgbClr val="242852"/>
                </a:solidFill>
                <a:latin typeface="Century Gothic"/>
                <a:cs typeface="Century Gothic"/>
              </a:rPr>
              <a:t>Removal should be authorized in writing by senior management. </a:t>
            </a:r>
          </a:p>
          <a:p>
            <a:pPr marL="742950" lvl="2" indent="-285750">
              <a:lnSpc>
                <a:spcPct val="120000"/>
              </a:lnSpc>
              <a:buFont typeface="Courier New"/>
              <a:buChar char="o"/>
            </a:pPr>
            <a:r>
              <a:rPr lang="en-US" dirty="0">
                <a:solidFill>
                  <a:srgbClr val="242852"/>
                </a:solidFill>
                <a:latin typeface="Century Gothic"/>
                <a:cs typeface="Century Gothic"/>
              </a:rPr>
              <a:t>The history of each holding is recorded and signed by the archivist and the person taking responsibility for the material removed. </a:t>
            </a:r>
          </a:p>
        </p:txBody>
      </p:sp>
    </p:spTree>
    <p:extLst>
      <p:ext uri="{BB962C8B-B14F-4D97-AF65-F5344CB8AC3E}">
        <p14:creationId xmlns:p14="http://schemas.microsoft.com/office/powerpoint/2010/main" val="3633493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25" y="291899"/>
            <a:ext cx="8245249" cy="6306667"/>
          </a:xfrm>
        </p:spPr>
        <p:txBody>
          <a:bodyPr>
            <a:normAutofit lnSpcReduction="10000"/>
          </a:bodyPr>
          <a:lstStyle/>
          <a:p>
            <a:r>
              <a:rPr lang="en-US" b="1" u="sng" dirty="0"/>
              <a:t>Indexing</a:t>
            </a:r>
            <a:r>
              <a:rPr lang="en-US" dirty="0"/>
              <a:t> is often computerized </a:t>
            </a:r>
          </a:p>
          <a:p>
            <a:pPr lvl="1"/>
            <a:r>
              <a:rPr lang="en-US" dirty="0"/>
              <a:t>Allows complete and rapid retrieval starting from any one of the indexing parameters</a:t>
            </a:r>
          </a:p>
          <a:p>
            <a:pPr lvl="1"/>
            <a:r>
              <a:rPr lang="en-US" dirty="0"/>
              <a:t>Indexing parameters :</a:t>
            </a:r>
          </a:p>
          <a:p>
            <a:pPr lvl="2"/>
            <a:r>
              <a:rPr lang="en-US" dirty="0"/>
              <a:t>Unique holding numbers </a:t>
            </a:r>
          </a:p>
          <a:p>
            <a:pPr lvl="3"/>
            <a:r>
              <a:rPr lang="en-US" dirty="0"/>
              <a:t>cross-referenced to location in archives</a:t>
            </a:r>
          </a:p>
          <a:p>
            <a:pPr lvl="2"/>
            <a:r>
              <a:rPr lang="en-US" dirty="0"/>
              <a:t>Project or study number</a:t>
            </a:r>
          </a:p>
          <a:p>
            <a:pPr lvl="2"/>
            <a:r>
              <a:rPr lang="en-US" dirty="0"/>
              <a:t>Test article / reference article and lot numbers for test items and formulation, if required</a:t>
            </a:r>
          </a:p>
          <a:p>
            <a:pPr lvl="2"/>
            <a:r>
              <a:rPr lang="en-US" dirty="0"/>
              <a:t>Protocol number (often same as study number)</a:t>
            </a:r>
          </a:p>
          <a:p>
            <a:pPr lvl="2"/>
            <a:r>
              <a:rPr lang="en-US" dirty="0"/>
              <a:t>Testing facility  or site identifier</a:t>
            </a:r>
          </a:p>
          <a:p>
            <a:pPr lvl="2"/>
            <a:r>
              <a:rPr lang="en-US" dirty="0"/>
              <a:t>Keyword retrieval from study title / comments section of master schedule</a:t>
            </a:r>
          </a:p>
          <a:p>
            <a:pPr lvl="3"/>
            <a:r>
              <a:rPr lang="en-US" dirty="0"/>
              <a:t>Regulatory information</a:t>
            </a:r>
          </a:p>
          <a:p>
            <a:pPr lvl="3"/>
            <a:r>
              <a:rPr lang="en-US" dirty="0"/>
              <a:t>Dates</a:t>
            </a:r>
          </a:p>
          <a:p>
            <a:pPr lvl="2"/>
            <a:r>
              <a:rPr lang="en-US" dirty="0"/>
              <a:t>Department</a:t>
            </a:r>
          </a:p>
        </p:txBody>
      </p:sp>
    </p:spTree>
    <p:extLst>
      <p:ext uri="{BB962C8B-B14F-4D97-AF65-F5344CB8AC3E}">
        <p14:creationId xmlns:p14="http://schemas.microsoft.com/office/powerpoint/2010/main" val="2595373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1151"/>
            <a:ext cx="9144000"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p>
        </p:txBody>
      </p:sp>
      <p:sp>
        <p:nvSpPr>
          <p:cNvPr id="30" name="Title 2"/>
          <p:cNvSpPr txBox="1">
            <a:spLocks/>
          </p:cNvSpPr>
          <p:nvPr/>
        </p:nvSpPr>
        <p:spPr>
          <a:xfrm>
            <a:off x="91887" y="13623"/>
            <a:ext cx="7543800" cy="60226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0000"/>
                </a:solidFill>
              </a:rPr>
              <a:t>4.1 Calibration Records</a:t>
            </a:r>
          </a:p>
        </p:txBody>
      </p:sp>
      <p:sp>
        <p:nvSpPr>
          <p:cNvPr id="35" name="Freeform 10"/>
          <p:cNvSpPr>
            <a:spLocks/>
          </p:cNvSpPr>
          <p:nvPr/>
        </p:nvSpPr>
        <p:spPr bwMode="auto">
          <a:xfrm>
            <a:off x="216185" y="677536"/>
            <a:ext cx="2901997" cy="6108539"/>
          </a:xfrm>
          <a:custGeom>
            <a:avLst/>
            <a:gdLst>
              <a:gd name="T0" fmla="*/ 1024732 w 500"/>
              <a:gd name="T1" fmla="*/ 0 h 1035"/>
              <a:gd name="T2" fmla="*/ 0 w 500"/>
              <a:gd name="T3" fmla="*/ 1025740 h 1035"/>
              <a:gd name="T4" fmla="*/ 0 w 500"/>
              <a:gd name="T5" fmla="*/ 4246562 h 1035"/>
              <a:gd name="T6" fmla="*/ 2049463 w 500"/>
              <a:gd name="T7" fmla="*/ 4246562 h 1035"/>
              <a:gd name="T8" fmla="*/ 2049463 w 500"/>
              <a:gd name="T9" fmla="*/ 1025740 h 1035"/>
              <a:gd name="T10" fmla="*/ 1024732 w 500"/>
              <a:gd name="T11" fmla="*/ 0 h 10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0" h="1035">
                <a:moveTo>
                  <a:pt x="250" y="0"/>
                </a:moveTo>
                <a:cubicBezTo>
                  <a:pt x="112" y="0"/>
                  <a:pt x="0" y="112"/>
                  <a:pt x="0" y="250"/>
                </a:cubicBezTo>
                <a:cubicBezTo>
                  <a:pt x="0" y="1035"/>
                  <a:pt x="0" y="1035"/>
                  <a:pt x="0" y="1035"/>
                </a:cubicBezTo>
                <a:cubicBezTo>
                  <a:pt x="500" y="1035"/>
                  <a:pt x="500" y="1035"/>
                  <a:pt x="500" y="1035"/>
                </a:cubicBezTo>
                <a:cubicBezTo>
                  <a:pt x="500" y="250"/>
                  <a:pt x="500" y="250"/>
                  <a:pt x="500" y="250"/>
                </a:cubicBezTo>
                <a:cubicBezTo>
                  <a:pt x="500" y="112"/>
                  <a:pt x="388" y="0"/>
                  <a:pt x="250" y="0"/>
                </a:cubicBezTo>
                <a:close/>
              </a:path>
            </a:pathLst>
          </a:custGeom>
          <a:solidFill>
            <a:schemeClr val="accent6">
              <a:lumMod val="40000"/>
              <a:lumOff val="60000"/>
            </a:schemeClr>
          </a:solidFill>
          <a:ln>
            <a:solidFill>
              <a:srgbClr val="0070C0"/>
            </a:solid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 name="Freeform 12"/>
          <p:cNvSpPr>
            <a:spLocks/>
          </p:cNvSpPr>
          <p:nvPr/>
        </p:nvSpPr>
        <p:spPr bwMode="auto">
          <a:xfrm>
            <a:off x="3118182" y="670370"/>
            <a:ext cx="2897501" cy="6108539"/>
          </a:xfrm>
          <a:custGeom>
            <a:avLst/>
            <a:gdLst>
              <a:gd name="T0" fmla="*/ 1025194 w 499"/>
              <a:gd name="T1" fmla="*/ 0 h 969"/>
              <a:gd name="T2" fmla="*/ 0 w 499"/>
              <a:gd name="T3" fmla="*/ 1025977 h 969"/>
              <a:gd name="T4" fmla="*/ 0 w 499"/>
              <a:gd name="T5" fmla="*/ 3976687 h 969"/>
              <a:gd name="T6" fmla="*/ 2046288 w 499"/>
              <a:gd name="T7" fmla="*/ 3976687 h 969"/>
              <a:gd name="T8" fmla="*/ 2046288 w 499"/>
              <a:gd name="T9" fmla="*/ 1025977 h 969"/>
              <a:gd name="T10" fmla="*/ 1025194 w 499"/>
              <a:gd name="T11" fmla="*/ 0 h 9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9" h="969">
                <a:moveTo>
                  <a:pt x="250" y="0"/>
                </a:moveTo>
                <a:cubicBezTo>
                  <a:pt x="111" y="0"/>
                  <a:pt x="0" y="112"/>
                  <a:pt x="0" y="250"/>
                </a:cubicBezTo>
                <a:cubicBezTo>
                  <a:pt x="0" y="969"/>
                  <a:pt x="0" y="969"/>
                  <a:pt x="0" y="969"/>
                </a:cubicBezTo>
                <a:cubicBezTo>
                  <a:pt x="499" y="969"/>
                  <a:pt x="499" y="969"/>
                  <a:pt x="499" y="969"/>
                </a:cubicBezTo>
                <a:cubicBezTo>
                  <a:pt x="499" y="250"/>
                  <a:pt x="499" y="250"/>
                  <a:pt x="499" y="250"/>
                </a:cubicBezTo>
                <a:cubicBezTo>
                  <a:pt x="499" y="112"/>
                  <a:pt x="388" y="0"/>
                  <a:pt x="250" y="0"/>
                </a:cubicBezTo>
                <a:close/>
              </a:path>
            </a:pathLst>
          </a:custGeom>
          <a:solidFill>
            <a:schemeClr val="accent5">
              <a:lumMod val="40000"/>
              <a:lumOff val="60000"/>
            </a:schemeClr>
          </a:solidFill>
          <a:ln>
            <a:solidFill>
              <a:srgbClr val="008040"/>
            </a:solid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9" name="Freeform 14"/>
          <p:cNvSpPr>
            <a:spLocks/>
          </p:cNvSpPr>
          <p:nvPr/>
        </p:nvSpPr>
        <p:spPr bwMode="auto">
          <a:xfrm>
            <a:off x="6015682" y="549984"/>
            <a:ext cx="2901997" cy="6242351"/>
          </a:xfrm>
          <a:custGeom>
            <a:avLst/>
            <a:gdLst>
              <a:gd name="T0" fmla="*/ 1024732 w 500"/>
              <a:gd name="T1" fmla="*/ 0 h 1035"/>
              <a:gd name="T2" fmla="*/ 0 w 500"/>
              <a:gd name="T3" fmla="*/ 1025740 h 1035"/>
              <a:gd name="T4" fmla="*/ 0 w 500"/>
              <a:gd name="T5" fmla="*/ 4246562 h 1035"/>
              <a:gd name="T6" fmla="*/ 2049463 w 500"/>
              <a:gd name="T7" fmla="*/ 4246562 h 1035"/>
              <a:gd name="T8" fmla="*/ 2049463 w 500"/>
              <a:gd name="T9" fmla="*/ 1025740 h 1035"/>
              <a:gd name="T10" fmla="*/ 1024732 w 500"/>
              <a:gd name="T11" fmla="*/ 0 h 10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0" h="1035">
                <a:moveTo>
                  <a:pt x="250" y="0"/>
                </a:moveTo>
                <a:cubicBezTo>
                  <a:pt x="112" y="0"/>
                  <a:pt x="0" y="112"/>
                  <a:pt x="0" y="250"/>
                </a:cubicBezTo>
                <a:cubicBezTo>
                  <a:pt x="0" y="1035"/>
                  <a:pt x="0" y="1035"/>
                  <a:pt x="0" y="1035"/>
                </a:cubicBezTo>
                <a:cubicBezTo>
                  <a:pt x="500" y="1035"/>
                  <a:pt x="500" y="1035"/>
                  <a:pt x="500" y="1035"/>
                </a:cubicBezTo>
                <a:cubicBezTo>
                  <a:pt x="500" y="250"/>
                  <a:pt x="500" y="250"/>
                  <a:pt x="500" y="250"/>
                </a:cubicBezTo>
                <a:cubicBezTo>
                  <a:pt x="500" y="112"/>
                  <a:pt x="388" y="0"/>
                  <a:pt x="250" y="0"/>
                </a:cubicBezTo>
                <a:close/>
              </a:path>
            </a:pathLst>
          </a:custGeom>
          <a:solidFill>
            <a:schemeClr val="accent1">
              <a:lumMod val="40000"/>
              <a:lumOff val="60000"/>
            </a:schemeClr>
          </a:solidFill>
          <a:ln>
            <a:solidFill>
              <a:srgbClr val="0070C0"/>
            </a:solid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9" name="Rectangle 48"/>
          <p:cNvSpPr/>
          <p:nvPr/>
        </p:nvSpPr>
        <p:spPr>
          <a:xfrm>
            <a:off x="255730" y="771634"/>
            <a:ext cx="2901997" cy="6001643"/>
          </a:xfrm>
          <a:prstGeom prst="rect">
            <a:avLst/>
          </a:prstGeom>
        </p:spPr>
        <p:txBody>
          <a:bodyPr wrap="square">
            <a:spAutoFit/>
          </a:bodyPr>
          <a:lstStyle/>
          <a:p>
            <a:pPr algn="ctr"/>
            <a:r>
              <a:rPr lang="en-US" sz="1600" b="1" dirty="0">
                <a:solidFill>
                  <a:schemeClr val="bg1"/>
                </a:solidFill>
                <a:latin typeface="Century Gothic"/>
                <a:cs typeface="Century Gothic"/>
              </a:rPr>
              <a:t>ADEQUATE </a:t>
            </a:r>
          </a:p>
          <a:p>
            <a:pPr algn="ctr"/>
            <a:r>
              <a:rPr lang="en-US" sz="1600" b="1" dirty="0">
                <a:solidFill>
                  <a:schemeClr val="bg1"/>
                </a:solidFill>
                <a:latin typeface="Century Gothic"/>
                <a:cs typeface="Century Gothic"/>
              </a:rPr>
              <a:t>EQUIPMENT</a:t>
            </a:r>
          </a:p>
          <a:p>
            <a:pPr algn="ctr"/>
            <a:r>
              <a:rPr lang="en-US" sz="1600" b="1" dirty="0">
                <a:solidFill>
                  <a:schemeClr val="bg1"/>
                </a:solidFill>
                <a:latin typeface="Century Gothic"/>
                <a:cs typeface="Century Gothic"/>
              </a:rPr>
              <a:t> </a:t>
            </a:r>
            <a:endParaRPr lang="en-US" sz="1600" b="1" dirty="0">
              <a:solidFill>
                <a:schemeClr val="bg1"/>
              </a:solidFill>
              <a:latin typeface="Century Gothic"/>
              <a:cs typeface="Century Gothic"/>
              <a:sym typeface="Wingdings"/>
            </a:endParaRPr>
          </a:p>
          <a:p>
            <a:pPr marL="285750" lvl="1" indent="-285750">
              <a:buFont typeface="Arial"/>
              <a:buChar char="•"/>
            </a:pPr>
            <a:r>
              <a:rPr lang="en-US" sz="1600" dirty="0">
                <a:solidFill>
                  <a:schemeClr val="bg1"/>
                </a:solidFill>
                <a:latin typeface="Century Gothic"/>
                <a:cs typeface="Century Gothic"/>
              </a:rPr>
              <a:t>To perform a study properly</a:t>
            </a:r>
          </a:p>
          <a:p>
            <a:pPr marL="285750" lvl="1" indent="-285750">
              <a:buFont typeface="Arial"/>
              <a:buChar char="•"/>
            </a:pPr>
            <a:r>
              <a:rPr lang="en-US" sz="1600" dirty="0">
                <a:solidFill>
                  <a:schemeClr val="bg1"/>
                </a:solidFill>
                <a:latin typeface="Century Gothic"/>
                <a:cs typeface="Century Gothic"/>
              </a:rPr>
              <a:t>Suitable for intended use</a:t>
            </a:r>
          </a:p>
          <a:p>
            <a:pPr marL="620713" lvl="3" indent="-285750">
              <a:buFont typeface="Courier New"/>
              <a:buChar char="o"/>
            </a:pPr>
            <a:r>
              <a:rPr lang="en-US" sz="1600" i="1" dirty="0">
                <a:solidFill>
                  <a:schemeClr val="bg1"/>
                </a:solidFill>
                <a:latin typeface="Arial" panose="020B0604020202020204" pitchFamily="34" charset="0"/>
                <a:cs typeface="Arial" panose="020B0604020202020204" pitchFamily="34" charset="0"/>
              </a:rPr>
              <a:t>Depends on type of study and study objectives</a:t>
            </a:r>
          </a:p>
          <a:p>
            <a:pPr marL="620713" lvl="3" indent="-285750">
              <a:buFont typeface="Courier New"/>
              <a:buChar char="o"/>
            </a:pPr>
            <a:r>
              <a:rPr lang="en-US" sz="1600" i="1" dirty="0">
                <a:solidFill>
                  <a:schemeClr val="bg1"/>
                </a:solidFill>
                <a:latin typeface="Arial" panose="020B0604020202020204" pitchFamily="34" charset="0"/>
                <a:cs typeface="Arial" panose="020B0604020202020204" pitchFamily="34" charset="0"/>
              </a:rPr>
              <a:t>Suitability can only be assessed by considering the performance of the equipment</a:t>
            </a:r>
          </a:p>
          <a:p>
            <a:pPr marL="285750" indent="-285750">
              <a:buFont typeface="Arial"/>
              <a:buChar char="•"/>
            </a:pPr>
            <a:r>
              <a:rPr lang="en-US" sz="1600" dirty="0">
                <a:solidFill>
                  <a:schemeClr val="bg1"/>
                </a:solidFill>
                <a:latin typeface="Century Gothic"/>
                <a:cs typeface="Century Gothic"/>
              </a:rPr>
              <a:t>Lab must decide the acceptable frequency of calibration</a:t>
            </a:r>
          </a:p>
          <a:p>
            <a:pPr marL="620713" lvl="1" indent="-285750">
              <a:buFont typeface="Courier New"/>
              <a:buChar char="o"/>
            </a:pPr>
            <a:r>
              <a:rPr lang="en-US" sz="1600" i="1" dirty="0">
                <a:solidFill>
                  <a:schemeClr val="bg1"/>
                </a:solidFill>
                <a:latin typeface="Arial" panose="020B0604020202020204" pitchFamily="34" charset="0"/>
                <a:cs typeface="Arial" panose="020B0604020202020204" pitchFamily="34" charset="0"/>
              </a:rPr>
              <a:t>Depend on equipment and its use</a:t>
            </a:r>
          </a:p>
          <a:p>
            <a:pPr marL="285750" indent="-285750">
              <a:buFont typeface="Arial"/>
              <a:buChar char="•"/>
            </a:pPr>
            <a:r>
              <a:rPr lang="en-US" sz="1600" dirty="0">
                <a:solidFill>
                  <a:schemeClr val="bg1"/>
                </a:solidFill>
                <a:latin typeface="Century Gothic"/>
                <a:cs typeface="Century Gothic"/>
              </a:rPr>
              <a:t>Calibration </a:t>
            </a:r>
            <a:r>
              <a:rPr lang="en-US" sz="1600" dirty="0" err="1">
                <a:solidFill>
                  <a:schemeClr val="bg1"/>
                </a:solidFill>
                <a:latin typeface="Century Gothic"/>
                <a:cs typeface="Century Gothic"/>
              </a:rPr>
              <a:t>programme</a:t>
            </a:r>
            <a:r>
              <a:rPr lang="en-US" sz="1600" dirty="0">
                <a:solidFill>
                  <a:schemeClr val="bg1"/>
                </a:solidFill>
                <a:latin typeface="Century Gothic"/>
                <a:cs typeface="Century Gothic"/>
              </a:rPr>
              <a:t> should be included in the SOPs of the test facility</a:t>
            </a:r>
          </a:p>
        </p:txBody>
      </p:sp>
      <p:sp>
        <p:nvSpPr>
          <p:cNvPr id="50" name="Rectangle 49"/>
          <p:cNvSpPr/>
          <p:nvPr/>
        </p:nvSpPr>
        <p:spPr>
          <a:xfrm>
            <a:off x="3147589" y="1052632"/>
            <a:ext cx="2992686" cy="5755422"/>
          </a:xfrm>
          <a:prstGeom prst="rect">
            <a:avLst/>
          </a:prstGeom>
        </p:spPr>
        <p:txBody>
          <a:bodyPr wrap="square">
            <a:spAutoFit/>
          </a:bodyPr>
          <a:lstStyle/>
          <a:p>
            <a:pPr algn="ctr"/>
            <a:r>
              <a:rPr lang="en-US" sz="1600" b="1" dirty="0">
                <a:solidFill>
                  <a:schemeClr val="bg1"/>
                </a:solidFill>
                <a:latin typeface="Century Gothic"/>
                <a:cs typeface="Century Gothic"/>
              </a:rPr>
              <a:t>CALIBRATION</a:t>
            </a:r>
          </a:p>
          <a:p>
            <a:pPr algn="ctr"/>
            <a:endParaRPr lang="en-US" sz="1600" b="1" dirty="0">
              <a:solidFill>
                <a:schemeClr val="bg1"/>
              </a:solidFill>
              <a:latin typeface="Century Gothic"/>
              <a:cs typeface="Century Gothic"/>
            </a:endParaRPr>
          </a:p>
          <a:p>
            <a:pPr marL="285750" indent="-285750">
              <a:buFont typeface="Arial"/>
              <a:buChar char="•"/>
            </a:pPr>
            <a:r>
              <a:rPr lang="en-US" sz="1600" dirty="0">
                <a:solidFill>
                  <a:schemeClr val="bg1"/>
                </a:solidFill>
                <a:latin typeface="Century Gothic"/>
                <a:cs typeface="Century Gothic"/>
              </a:rPr>
              <a:t>Equipment must be calibrated and maintained to ensure accurate performance</a:t>
            </a:r>
          </a:p>
          <a:p>
            <a:pPr marL="285750" lvl="1" indent="-285750">
              <a:buFont typeface="Arial"/>
              <a:buChar char="•"/>
            </a:pPr>
            <a:r>
              <a:rPr lang="en-US" sz="1600" dirty="0">
                <a:solidFill>
                  <a:schemeClr val="bg1"/>
                </a:solidFill>
                <a:latin typeface="Century Gothic"/>
                <a:cs typeface="Century Gothic"/>
              </a:rPr>
              <a:t>Calibration depends on the use of standards</a:t>
            </a:r>
          </a:p>
          <a:p>
            <a:pPr marL="539750" lvl="3" indent="-285750" defTabSz="539750">
              <a:buFont typeface="Courier New"/>
              <a:buChar char="o"/>
            </a:pPr>
            <a:r>
              <a:rPr lang="en-US" sz="1600" i="1" dirty="0">
                <a:solidFill>
                  <a:schemeClr val="bg1"/>
                </a:solidFill>
                <a:latin typeface="Arial" panose="020B0604020202020204" pitchFamily="34" charset="0"/>
                <a:cs typeface="Arial" panose="020B0604020202020204" pitchFamily="34" charset="0"/>
              </a:rPr>
              <a:t>Weighing balance </a:t>
            </a:r>
            <a:r>
              <a:rPr lang="en-US" sz="1600" i="1" dirty="0">
                <a:solidFill>
                  <a:schemeClr val="bg1"/>
                </a:solidFill>
                <a:latin typeface="Arial" panose="020B0604020202020204" pitchFamily="34" charset="0"/>
                <a:cs typeface="Arial" panose="020B0604020202020204" pitchFamily="34" charset="0"/>
                <a:sym typeface="Wingdings"/>
              </a:rPr>
              <a:t> standard certified weights</a:t>
            </a:r>
          </a:p>
          <a:p>
            <a:pPr marL="539750" lvl="3" indent="-285750" defTabSz="539750">
              <a:buFont typeface="Courier New"/>
              <a:buChar char="o"/>
            </a:pPr>
            <a:r>
              <a:rPr lang="en-US" sz="1600" i="1" dirty="0">
                <a:solidFill>
                  <a:schemeClr val="bg1"/>
                </a:solidFill>
                <a:latin typeface="Arial" panose="020B0604020202020204" pitchFamily="34" charset="0"/>
                <a:cs typeface="Arial" panose="020B0604020202020204" pitchFamily="34" charset="0"/>
                <a:sym typeface="Wingdings"/>
              </a:rPr>
              <a:t>pH meter  standard buffer / capsules</a:t>
            </a:r>
            <a:endParaRPr lang="en-US" sz="1600" i="1" dirty="0">
              <a:solidFill>
                <a:schemeClr val="bg1"/>
              </a:solidFill>
              <a:latin typeface="Arial" panose="020B0604020202020204" pitchFamily="34" charset="0"/>
              <a:cs typeface="Arial" panose="020B0604020202020204" pitchFamily="34" charset="0"/>
            </a:endParaRPr>
          </a:p>
          <a:p>
            <a:pPr marL="285750" indent="-285750">
              <a:buFont typeface="Arial"/>
              <a:buChar char="•"/>
            </a:pPr>
            <a:r>
              <a:rPr lang="en-US" sz="1600" dirty="0">
                <a:solidFill>
                  <a:schemeClr val="bg1"/>
                </a:solidFill>
                <a:latin typeface="Century Gothic"/>
                <a:cs typeface="Century Gothic"/>
              </a:rPr>
              <a:t>Standards may also be compound samples of known concentration or weight</a:t>
            </a:r>
          </a:p>
          <a:p>
            <a:pPr marL="539750" lvl="3" indent="-285750" defTabSz="539750">
              <a:buFont typeface="Courier New"/>
              <a:buChar char="o"/>
            </a:pPr>
            <a:r>
              <a:rPr lang="en-US" sz="1600" i="1" dirty="0">
                <a:solidFill>
                  <a:schemeClr val="bg1"/>
                </a:solidFill>
                <a:latin typeface="Arial" panose="020B0604020202020204" pitchFamily="34" charset="0"/>
                <a:cs typeface="Arial" panose="020B0604020202020204" pitchFamily="34" charset="0"/>
              </a:rPr>
              <a:t>Ensure analytical equipment is functioning as expected</a:t>
            </a:r>
          </a:p>
          <a:p>
            <a:pPr marL="539750" lvl="3" indent="-285750" defTabSz="539750">
              <a:buFont typeface="Courier New"/>
              <a:buChar char="o"/>
            </a:pPr>
            <a:r>
              <a:rPr lang="en-US" sz="1600" i="1" dirty="0">
                <a:solidFill>
                  <a:schemeClr val="bg1"/>
                </a:solidFill>
                <a:latin typeface="Arial" panose="020B0604020202020204" pitchFamily="34" charset="0"/>
                <a:cs typeface="Arial" panose="020B0604020202020204" pitchFamily="34" charset="0"/>
              </a:rPr>
              <a:t>Provide basis for calculation of accuracy and precision</a:t>
            </a:r>
          </a:p>
        </p:txBody>
      </p:sp>
      <p:sp>
        <p:nvSpPr>
          <p:cNvPr id="52" name="Rectangle 51"/>
          <p:cNvSpPr/>
          <p:nvPr/>
        </p:nvSpPr>
        <p:spPr>
          <a:xfrm>
            <a:off x="5986275" y="620513"/>
            <a:ext cx="2863845" cy="6247864"/>
          </a:xfrm>
          <a:prstGeom prst="rect">
            <a:avLst/>
          </a:prstGeom>
        </p:spPr>
        <p:txBody>
          <a:bodyPr wrap="square">
            <a:spAutoFit/>
          </a:bodyPr>
          <a:lstStyle/>
          <a:p>
            <a:pPr marL="93663" algn="ctr"/>
            <a:r>
              <a:rPr lang="en-US" sz="1600" b="1" dirty="0">
                <a:solidFill>
                  <a:schemeClr val="bg1"/>
                </a:solidFill>
                <a:latin typeface="Century Gothic"/>
                <a:cs typeface="Century Gothic"/>
              </a:rPr>
              <a:t>CALIBRATION </a:t>
            </a:r>
          </a:p>
          <a:p>
            <a:pPr marL="93663" algn="ctr"/>
            <a:r>
              <a:rPr lang="en-US" sz="1600" b="1" dirty="0">
                <a:solidFill>
                  <a:schemeClr val="bg1"/>
                </a:solidFill>
                <a:latin typeface="Century Gothic"/>
                <a:cs typeface="Century Gothic"/>
              </a:rPr>
              <a:t>RECORDS</a:t>
            </a:r>
          </a:p>
          <a:p>
            <a:pPr marL="93663" algn="ctr"/>
            <a:endParaRPr lang="en-US" sz="1600" b="1" dirty="0">
              <a:solidFill>
                <a:schemeClr val="bg1"/>
              </a:solidFill>
              <a:latin typeface="Century Gothic"/>
              <a:cs typeface="Century Gothic"/>
            </a:endParaRPr>
          </a:p>
          <a:p>
            <a:pPr marL="265113" lvl="1" indent="-171450">
              <a:buFont typeface="Arial"/>
              <a:buChar char="•"/>
            </a:pPr>
            <a:r>
              <a:rPr lang="en-US" sz="1600" dirty="0">
                <a:solidFill>
                  <a:schemeClr val="bg1"/>
                </a:solidFill>
                <a:latin typeface="Century Gothic"/>
                <a:cs typeface="Century Gothic"/>
              </a:rPr>
              <a:t>Proof that equipment is performing to specifications</a:t>
            </a:r>
          </a:p>
          <a:p>
            <a:pPr marL="452438" lvl="3" indent="-171450">
              <a:buFont typeface="Courier New"/>
              <a:buChar char="o"/>
            </a:pPr>
            <a:r>
              <a:rPr lang="en-US" sz="1600" i="1" dirty="0">
                <a:solidFill>
                  <a:schemeClr val="bg1"/>
                </a:solidFill>
                <a:latin typeface="Arial" panose="020B0604020202020204" pitchFamily="34" charset="0"/>
                <a:cs typeface="Arial" panose="020B0604020202020204" pitchFamily="34" charset="0"/>
              </a:rPr>
              <a:t>Generating reliable data (analytical equipment)</a:t>
            </a:r>
          </a:p>
          <a:p>
            <a:pPr marL="452438" lvl="3" indent="-171450">
              <a:buFont typeface="Courier New"/>
              <a:buChar char="o"/>
            </a:pPr>
            <a:r>
              <a:rPr lang="en-US" sz="1600" i="1" dirty="0">
                <a:solidFill>
                  <a:schemeClr val="bg1"/>
                </a:solidFill>
                <a:latin typeface="Arial" panose="020B0604020202020204" pitchFamily="34" charset="0"/>
                <a:cs typeface="Arial" panose="020B0604020202020204" pitchFamily="34" charset="0"/>
              </a:rPr>
              <a:t>Maintaining certain specified conditions (AC / fridge / incubators)</a:t>
            </a:r>
          </a:p>
          <a:p>
            <a:pPr marL="265113" lvl="1" indent="-171450">
              <a:buFont typeface="Arial"/>
              <a:buChar char="•"/>
            </a:pPr>
            <a:r>
              <a:rPr lang="en-US" sz="1600" dirty="0">
                <a:solidFill>
                  <a:schemeClr val="bg1"/>
                </a:solidFill>
                <a:latin typeface="Century Gothic"/>
                <a:cs typeface="Century Gothic"/>
              </a:rPr>
              <a:t>Periodic checking</a:t>
            </a:r>
          </a:p>
          <a:p>
            <a:pPr marL="265113" lvl="1" indent="-171450">
              <a:buFont typeface="Arial"/>
              <a:buChar char="•"/>
            </a:pPr>
            <a:r>
              <a:rPr lang="en-US" sz="1600" dirty="0">
                <a:solidFill>
                  <a:schemeClr val="bg1"/>
                </a:solidFill>
                <a:latin typeface="Century Gothic"/>
                <a:cs typeface="Century Gothic"/>
              </a:rPr>
              <a:t>Logbooks  to record regular verifications</a:t>
            </a:r>
          </a:p>
          <a:p>
            <a:pPr marL="265113" lvl="1" indent="-171450">
              <a:buFont typeface="Arial"/>
              <a:buChar char="•"/>
            </a:pPr>
            <a:r>
              <a:rPr lang="en-US" sz="1600" dirty="0">
                <a:solidFill>
                  <a:schemeClr val="bg1"/>
                </a:solidFill>
                <a:latin typeface="Century Gothic"/>
                <a:cs typeface="Century Gothic"/>
              </a:rPr>
              <a:t>Records of cleaning, repairs and routine maintenance</a:t>
            </a:r>
          </a:p>
          <a:p>
            <a:pPr marL="265113" lvl="1" indent="-171450">
              <a:buFont typeface="Arial"/>
              <a:buChar char="•"/>
            </a:pPr>
            <a:r>
              <a:rPr lang="en-US" sz="1600" dirty="0">
                <a:solidFill>
                  <a:schemeClr val="bg1"/>
                </a:solidFill>
                <a:latin typeface="Century Gothic"/>
                <a:cs typeface="Century Gothic"/>
              </a:rPr>
              <a:t>Full documentation of all tests for suitability and calibration</a:t>
            </a:r>
          </a:p>
          <a:p>
            <a:pPr marL="265113" lvl="1" indent="-171450">
              <a:buFont typeface="Arial"/>
              <a:buChar char="•"/>
            </a:pPr>
            <a:r>
              <a:rPr lang="en-US" sz="1600" dirty="0">
                <a:solidFill>
                  <a:schemeClr val="bg1"/>
                </a:solidFill>
                <a:latin typeface="Century Gothic"/>
                <a:cs typeface="Century Gothic"/>
              </a:rPr>
              <a:t>Data readily available during investigation of result of a study or regulatory inspections</a:t>
            </a:r>
          </a:p>
          <a:p>
            <a:pPr marL="265113" lvl="1" indent="-171450">
              <a:buFont typeface="Arial"/>
              <a:buChar char="•"/>
            </a:pPr>
            <a:r>
              <a:rPr lang="en-US" sz="1600" dirty="0">
                <a:solidFill>
                  <a:schemeClr val="bg1"/>
                </a:solidFill>
                <a:latin typeface="Century Gothic"/>
                <a:cs typeface="Century Gothic"/>
              </a:rPr>
              <a:t>Archiving</a:t>
            </a:r>
          </a:p>
        </p:txBody>
      </p:sp>
    </p:spTree>
    <p:extLst>
      <p:ext uri="{BB962C8B-B14F-4D97-AF65-F5344CB8AC3E}">
        <p14:creationId xmlns:p14="http://schemas.microsoft.com/office/powerpoint/2010/main" val="37811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linds(horizont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blinds(horizontal)">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9" grpId="0"/>
      <p:bldP spid="50" grpId="0"/>
      <p:bldP spid="5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t>Bioanalytical</a:t>
            </a:r>
            <a:r>
              <a:rPr lang="en-US" dirty="0"/>
              <a:t> methods used in nonclinical safety studies are validated to demonstrate</a:t>
            </a:r>
          </a:p>
          <a:p>
            <a:pPr lvl="1"/>
            <a:r>
              <a:rPr lang="en-US" dirty="0"/>
              <a:t>Reliability</a:t>
            </a:r>
          </a:p>
          <a:p>
            <a:pPr lvl="1"/>
            <a:r>
              <a:rPr lang="en-US" dirty="0"/>
              <a:t>Reproducibility </a:t>
            </a:r>
          </a:p>
          <a:p>
            <a:pPr lvl="1"/>
            <a:r>
              <a:rPr lang="fr-FR" dirty="0"/>
              <a:t>Q</a:t>
            </a:r>
            <a:r>
              <a:rPr lang="en-US" dirty="0" err="1"/>
              <a:t>uality</a:t>
            </a:r>
            <a:r>
              <a:rPr lang="en-US" dirty="0"/>
              <a:t> of data / product</a:t>
            </a:r>
          </a:p>
          <a:p>
            <a:endParaRPr lang="en-US" dirty="0"/>
          </a:p>
          <a:p>
            <a:r>
              <a:rPr lang="en-US" dirty="0"/>
              <a:t>A GLP compliance program ensures data integrity via method-validation studies</a:t>
            </a:r>
          </a:p>
          <a:p>
            <a:endParaRPr lang="en-US" dirty="0"/>
          </a:p>
          <a:p>
            <a:r>
              <a:rPr lang="en-US" dirty="0"/>
              <a:t>Although assay validation is not directly addressed in GLP regulations, but it is always encouraged by FDA to adopt validated methods.</a:t>
            </a:r>
          </a:p>
        </p:txBody>
      </p:sp>
      <p:sp>
        <p:nvSpPr>
          <p:cNvPr id="3" name="Title 2"/>
          <p:cNvSpPr>
            <a:spLocks noGrp="1"/>
          </p:cNvSpPr>
          <p:nvPr>
            <p:ph type="title"/>
          </p:nvPr>
        </p:nvSpPr>
        <p:spPr/>
        <p:txBody>
          <a:bodyPr/>
          <a:lstStyle/>
          <a:p>
            <a:r>
              <a:rPr lang="en-US" dirty="0"/>
              <a:t>4.2 Validation of Methods</a:t>
            </a:r>
          </a:p>
        </p:txBody>
      </p:sp>
    </p:spTree>
    <p:extLst>
      <p:ext uri="{BB962C8B-B14F-4D97-AF65-F5344CB8AC3E}">
        <p14:creationId xmlns:p14="http://schemas.microsoft.com/office/powerpoint/2010/main" val="4229640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483738"/>
            <a:ext cx="7637786" cy="5979728"/>
          </a:xfrm>
        </p:spPr>
        <p:txBody>
          <a:bodyPr/>
          <a:lstStyle/>
          <a:p>
            <a:r>
              <a:rPr lang="en-US" dirty="0"/>
              <a:t>FDA guideline ‘Guidance for Industry: </a:t>
            </a:r>
            <a:r>
              <a:rPr lang="en-US" dirty="0" err="1"/>
              <a:t>Bioanalytical</a:t>
            </a:r>
            <a:r>
              <a:rPr lang="en-US" dirty="0"/>
              <a:t> Method Validation’ </a:t>
            </a:r>
          </a:p>
          <a:p>
            <a:pPr lvl="1"/>
            <a:r>
              <a:rPr lang="en-US" dirty="0"/>
              <a:t>States that analytical laboratory conducting pharmacology/toxicology and other preclinical studies should adhere to FDA’s GLP regulations</a:t>
            </a:r>
          </a:p>
          <a:p>
            <a:pPr lvl="1"/>
            <a:endParaRPr lang="en-US" dirty="0"/>
          </a:p>
          <a:p>
            <a:r>
              <a:rPr lang="en-US" dirty="0"/>
              <a:t>Quality Assurance Unit (QAU) responsible for method validation studies for GLP compliance</a:t>
            </a:r>
          </a:p>
          <a:p>
            <a:pPr lvl="1"/>
            <a:r>
              <a:rPr lang="en-US" dirty="0"/>
              <a:t>Good understanding of method validation concepts and regulatory requirements </a:t>
            </a:r>
          </a:p>
          <a:p>
            <a:pPr lvl="2"/>
            <a:r>
              <a:rPr lang="en-US" sz="2400" dirty="0"/>
              <a:t>Help QAU to focus on key areas</a:t>
            </a:r>
          </a:p>
          <a:p>
            <a:pPr lvl="2"/>
            <a:r>
              <a:rPr lang="en-US" sz="2400" dirty="0"/>
              <a:t>More effective auditing of method validation protocols, final reports and associated data</a:t>
            </a:r>
          </a:p>
          <a:p>
            <a:endParaRPr lang="en-US" dirty="0"/>
          </a:p>
        </p:txBody>
      </p:sp>
    </p:spTree>
    <p:extLst>
      <p:ext uri="{BB962C8B-B14F-4D97-AF65-F5344CB8AC3E}">
        <p14:creationId xmlns:p14="http://schemas.microsoft.com/office/powerpoint/2010/main" val="61490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568735"/>
            <a:ext cx="8136379" cy="5894731"/>
          </a:xfrm>
        </p:spPr>
        <p:txBody>
          <a:bodyPr>
            <a:normAutofit lnSpcReduction="10000"/>
          </a:bodyPr>
          <a:lstStyle/>
          <a:p>
            <a:r>
              <a:rPr lang="en-US" dirty="0"/>
              <a:t>FDA decision</a:t>
            </a:r>
          </a:p>
          <a:p>
            <a:pPr lvl="1"/>
            <a:r>
              <a:rPr lang="en-US" dirty="0"/>
              <a:t>Introduce a new regulation to cover NON-CLINICAL SAFETY STUDIES</a:t>
            </a:r>
          </a:p>
          <a:p>
            <a:pPr lvl="1"/>
            <a:r>
              <a:rPr lang="en-US" dirty="0"/>
              <a:t>GLP (Good Laboratory Practice) Regulations</a:t>
            </a:r>
          </a:p>
          <a:p>
            <a:pPr lvl="2"/>
            <a:r>
              <a:rPr lang="en-US" dirty="0"/>
              <a:t>Draft of USA GLP in 1976</a:t>
            </a:r>
          </a:p>
          <a:p>
            <a:pPr lvl="2"/>
            <a:r>
              <a:rPr lang="en-US" dirty="0"/>
              <a:t>Enforced in US in 1979</a:t>
            </a:r>
          </a:p>
          <a:p>
            <a:pPr lvl="1"/>
            <a:r>
              <a:rPr lang="en-US" dirty="0">
                <a:effectLst/>
              </a:rPr>
              <a:t>Although this was a US regulation, it had a wide impact worldwide. Non-US companies wishing to register medicines in the USA now had to perform safety studies in compliance with FDA GLP. </a:t>
            </a:r>
          </a:p>
          <a:p>
            <a:endParaRPr lang="en-US" dirty="0">
              <a:effectLst/>
            </a:endParaRPr>
          </a:p>
          <a:p>
            <a:r>
              <a:rPr lang="en-US" dirty="0">
                <a:effectLst/>
              </a:rPr>
              <a:t>In 1981, OECD (Organization for Economic Cooperation and Development) published GLP guidelines; these now dominate international arena with 37 member countries (as of Aug, 2020) and many non-OECD member countries (including India). </a:t>
            </a:r>
            <a:endParaRPr lang="en-US" dirty="0"/>
          </a:p>
          <a:p>
            <a:pPr marL="18288" indent="0">
              <a:buNone/>
            </a:pPr>
            <a:endParaRPr lang="en-US" dirty="0"/>
          </a:p>
        </p:txBody>
      </p:sp>
    </p:spTree>
    <p:extLst>
      <p:ext uri="{BB962C8B-B14F-4D97-AF65-F5344CB8AC3E}">
        <p14:creationId xmlns:p14="http://schemas.microsoft.com/office/powerpoint/2010/main" val="2114894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endParaRPr lang="en-US" dirty="0">
              <a:solidFill>
                <a:schemeClr val="bg1"/>
              </a:solidFill>
            </a:endParaRPr>
          </a:p>
        </p:txBody>
      </p:sp>
      <p:sp>
        <p:nvSpPr>
          <p:cNvPr id="4" name="Google Shape;657;p28"/>
          <p:cNvSpPr txBox="1"/>
          <p:nvPr/>
        </p:nvSpPr>
        <p:spPr>
          <a:xfrm>
            <a:off x="2662035" y="260243"/>
            <a:ext cx="2430967" cy="6431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Open Sans"/>
              <a:buNone/>
            </a:pPr>
            <a:r>
              <a:rPr lang="en-US" sz="2400" b="1" i="0" u="none" dirty="0">
                <a:solidFill>
                  <a:schemeClr val="bg1"/>
                </a:solidFill>
                <a:latin typeface="Open Sans"/>
                <a:ea typeface="Open Sans"/>
                <a:cs typeface="Open Sans"/>
                <a:sym typeface="Open Sans"/>
              </a:rPr>
              <a:t>Full </a:t>
            </a:r>
          </a:p>
          <a:p>
            <a:pPr marL="0" marR="0" lvl="0" indent="0" algn="ctr" rtl="0">
              <a:lnSpc>
                <a:spcPct val="100000"/>
              </a:lnSpc>
              <a:spcBef>
                <a:spcPts val="0"/>
              </a:spcBef>
              <a:spcAft>
                <a:spcPts val="0"/>
              </a:spcAft>
              <a:buClr>
                <a:schemeClr val="dk1"/>
              </a:buClr>
              <a:buSzPts val="1600"/>
              <a:buFont typeface="Open Sans"/>
              <a:buNone/>
            </a:pPr>
            <a:r>
              <a:rPr lang="en-US" sz="2400" b="1" i="0" u="none" dirty="0">
                <a:solidFill>
                  <a:schemeClr val="bg1"/>
                </a:solidFill>
                <a:latin typeface="Open Sans"/>
                <a:ea typeface="Open Sans"/>
                <a:cs typeface="Open Sans"/>
                <a:sym typeface="Open Sans"/>
              </a:rPr>
              <a:t>Validation</a:t>
            </a:r>
          </a:p>
          <a:p>
            <a:pPr marL="0" marR="0" lvl="0" indent="0" algn="ctr" rtl="0">
              <a:lnSpc>
                <a:spcPct val="100000"/>
              </a:lnSpc>
              <a:spcBef>
                <a:spcPts val="0"/>
              </a:spcBef>
              <a:spcAft>
                <a:spcPts val="0"/>
              </a:spcAft>
              <a:buClr>
                <a:schemeClr val="dk1"/>
              </a:buClr>
              <a:buSzPts val="1600"/>
              <a:buFont typeface="Open Sans"/>
              <a:buNone/>
            </a:pPr>
            <a:endParaRPr lang="en-US" sz="2400" b="1" dirty="0">
              <a:solidFill>
                <a:schemeClr val="bg1"/>
              </a:solidFill>
              <a:latin typeface="Open Sans"/>
              <a:ea typeface="Open Sans"/>
              <a:cs typeface="Open Sans"/>
              <a:sym typeface="Open Sans"/>
            </a:endParaRPr>
          </a:p>
        </p:txBody>
      </p:sp>
      <p:sp>
        <p:nvSpPr>
          <p:cNvPr id="5" name="Google Shape;658;p28"/>
          <p:cNvSpPr txBox="1"/>
          <p:nvPr/>
        </p:nvSpPr>
        <p:spPr>
          <a:xfrm>
            <a:off x="5140254" y="227165"/>
            <a:ext cx="1548651" cy="12052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5400"/>
              <a:buFont typeface="Open Sans Light"/>
              <a:buNone/>
            </a:pPr>
            <a:r>
              <a:rPr lang="en-US" sz="5400" b="0" i="0" u="none" dirty="0">
                <a:solidFill>
                  <a:schemeClr val="bg1"/>
                </a:solidFill>
                <a:latin typeface="Open Sans Light"/>
                <a:ea typeface="Open Sans Light"/>
                <a:cs typeface="Open Sans Light"/>
                <a:sym typeface="Open Sans Light"/>
              </a:rPr>
              <a:t>02</a:t>
            </a:r>
            <a:endParaRPr dirty="0">
              <a:solidFill>
                <a:schemeClr val="bg1"/>
              </a:solidFill>
            </a:endParaRPr>
          </a:p>
        </p:txBody>
      </p:sp>
      <p:sp>
        <p:nvSpPr>
          <p:cNvPr id="6" name="Google Shape;659;p28"/>
          <p:cNvSpPr txBox="1"/>
          <p:nvPr/>
        </p:nvSpPr>
        <p:spPr>
          <a:xfrm>
            <a:off x="837652" y="3609781"/>
            <a:ext cx="1548651" cy="12052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5400"/>
              <a:buFont typeface="Open Sans Light"/>
              <a:buNone/>
            </a:pPr>
            <a:r>
              <a:rPr lang="en-US" sz="5400" b="0" i="0" u="none" dirty="0">
                <a:solidFill>
                  <a:schemeClr val="bg1"/>
                </a:solidFill>
                <a:latin typeface="Open Sans Light"/>
                <a:ea typeface="Open Sans Light"/>
                <a:cs typeface="Open Sans Light"/>
                <a:sym typeface="Open Sans Light"/>
              </a:rPr>
              <a:t>01</a:t>
            </a:r>
            <a:endParaRPr dirty="0">
              <a:solidFill>
                <a:schemeClr val="bg1"/>
              </a:solidFill>
            </a:endParaRPr>
          </a:p>
        </p:txBody>
      </p:sp>
      <p:sp>
        <p:nvSpPr>
          <p:cNvPr id="7" name="Google Shape;660;p28"/>
          <p:cNvSpPr txBox="1"/>
          <p:nvPr/>
        </p:nvSpPr>
        <p:spPr>
          <a:xfrm>
            <a:off x="6926282" y="5070889"/>
            <a:ext cx="1548651" cy="12052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33333"/>
              </a:buClr>
              <a:buSzPts val="5400"/>
              <a:buFont typeface="Open Sans Light"/>
              <a:buNone/>
            </a:pPr>
            <a:r>
              <a:rPr lang="en-US" sz="5400" b="0" i="0" u="none" dirty="0">
                <a:solidFill>
                  <a:schemeClr val="bg1"/>
                </a:solidFill>
                <a:latin typeface="Open Sans Light"/>
                <a:ea typeface="Open Sans Light"/>
                <a:cs typeface="Open Sans Light"/>
                <a:sym typeface="Open Sans Light"/>
              </a:rPr>
              <a:t>03</a:t>
            </a:r>
            <a:endParaRPr dirty="0">
              <a:solidFill>
                <a:schemeClr val="bg1"/>
              </a:solidFill>
            </a:endParaRPr>
          </a:p>
        </p:txBody>
      </p:sp>
      <p:sp>
        <p:nvSpPr>
          <p:cNvPr id="13" name="Google Shape;666;p28"/>
          <p:cNvSpPr/>
          <p:nvPr/>
        </p:nvSpPr>
        <p:spPr>
          <a:xfrm>
            <a:off x="167268" y="188426"/>
            <a:ext cx="5069984" cy="5084961"/>
          </a:xfrm>
          <a:custGeom>
            <a:avLst/>
            <a:gdLst/>
            <a:ahLst/>
            <a:cxnLst/>
            <a:rect l="l" t="t" r="r" b="b"/>
            <a:pathLst>
              <a:path w="435" h="577" extrusionOk="0">
                <a:moveTo>
                  <a:pt x="248" y="442"/>
                </a:moveTo>
                <a:cubicBezTo>
                  <a:pt x="245" y="434"/>
                  <a:pt x="241" y="425"/>
                  <a:pt x="239" y="416"/>
                </a:cubicBezTo>
                <a:cubicBezTo>
                  <a:pt x="228" y="375"/>
                  <a:pt x="233" y="332"/>
                  <a:pt x="254" y="295"/>
                </a:cubicBezTo>
                <a:cubicBezTo>
                  <a:pt x="275" y="259"/>
                  <a:pt x="309" y="232"/>
                  <a:pt x="350" y="221"/>
                </a:cubicBezTo>
                <a:cubicBezTo>
                  <a:pt x="378" y="213"/>
                  <a:pt x="402" y="195"/>
                  <a:pt x="416" y="169"/>
                </a:cubicBezTo>
                <a:cubicBezTo>
                  <a:pt x="431" y="144"/>
                  <a:pt x="435" y="114"/>
                  <a:pt x="427" y="86"/>
                </a:cubicBezTo>
                <a:cubicBezTo>
                  <a:pt x="413" y="34"/>
                  <a:pt x="364" y="0"/>
                  <a:pt x="310" y="5"/>
                </a:cubicBezTo>
                <a:cubicBezTo>
                  <a:pt x="304" y="6"/>
                  <a:pt x="298" y="7"/>
                  <a:pt x="292" y="9"/>
                </a:cubicBezTo>
                <a:cubicBezTo>
                  <a:pt x="194" y="36"/>
                  <a:pt x="113" y="99"/>
                  <a:pt x="63" y="187"/>
                </a:cubicBezTo>
                <a:cubicBezTo>
                  <a:pt x="13" y="275"/>
                  <a:pt x="0" y="377"/>
                  <a:pt x="27" y="475"/>
                </a:cubicBezTo>
                <a:cubicBezTo>
                  <a:pt x="37" y="511"/>
                  <a:pt x="52" y="545"/>
                  <a:pt x="72" y="577"/>
                </a:cubicBezTo>
              </a:path>
            </a:pathLst>
          </a:custGeom>
          <a:noFill/>
          <a:ln w="55550" cap="rnd" cmpd="sng">
            <a:solidFill>
              <a:srgbClr val="8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bg1"/>
              </a:solidFill>
              <a:latin typeface="Calibri"/>
              <a:ea typeface="Calibri"/>
              <a:cs typeface="Calibri"/>
              <a:sym typeface="Calibri"/>
            </a:endParaRPr>
          </a:p>
        </p:txBody>
      </p:sp>
      <p:sp>
        <p:nvSpPr>
          <p:cNvPr id="14" name="Google Shape;667;p28"/>
          <p:cNvSpPr/>
          <p:nvPr/>
        </p:nvSpPr>
        <p:spPr>
          <a:xfrm>
            <a:off x="1398419" y="4136010"/>
            <a:ext cx="7058531" cy="2721990"/>
          </a:xfrm>
          <a:custGeom>
            <a:avLst/>
            <a:gdLst/>
            <a:ahLst/>
            <a:cxnLst/>
            <a:rect l="l" t="t" r="r" b="b"/>
            <a:pathLst>
              <a:path w="635" h="309" extrusionOk="0">
                <a:moveTo>
                  <a:pt x="430" y="11"/>
                </a:moveTo>
                <a:cubicBezTo>
                  <a:pt x="409" y="42"/>
                  <a:pt x="378" y="64"/>
                  <a:pt x="341" y="74"/>
                </a:cubicBezTo>
                <a:cubicBezTo>
                  <a:pt x="333" y="77"/>
                  <a:pt x="324" y="78"/>
                  <a:pt x="315" y="79"/>
                </a:cubicBezTo>
                <a:cubicBezTo>
                  <a:pt x="267" y="84"/>
                  <a:pt x="221" y="67"/>
                  <a:pt x="187" y="34"/>
                </a:cubicBezTo>
                <a:cubicBezTo>
                  <a:pt x="164" y="11"/>
                  <a:pt x="132" y="0"/>
                  <a:pt x="100" y="3"/>
                </a:cubicBezTo>
                <a:cubicBezTo>
                  <a:pt x="74" y="6"/>
                  <a:pt x="50" y="17"/>
                  <a:pt x="32" y="35"/>
                </a:cubicBezTo>
                <a:cubicBezTo>
                  <a:pt x="12" y="56"/>
                  <a:pt x="0" y="84"/>
                  <a:pt x="1" y="113"/>
                </a:cubicBezTo>
                <a:cubicBezTo>
                  <a:pt x="1" y="143"/>
                  <a:pt x="12" y="170"/>
                  <a:pt x="33" y="191"/>
                </a:cubicBezTo>
                <a:cubicBezTo>
                  <a:pt x="38" y="195"/>
                  <a:pt x="38" y="195"/>
                  <a:pt x="38" y="195"/>
                </a:cubicBezTo>
                <a:cubicBezTo>
                  <a:pt x="118" y="271"/>
                  <a:pt x="226" y="309"/>
                  <a:pt x="336" y="298"/>
                </a:cubicBezTo>
                <a:cubicBezTo>
                  <a:pt x="357" y="296"/>
                  <a:pt x="379" y="292"/>
                  <a:pt x="400" y="286"/>
                </a:cubicBezTo>
                <a:cubicBezTo>
                  <a:pt x="502" y="258"/>
                  <a:pt x="587" y="188"/>
                  <a:pt x="635" y="96"/>
                </a:cubicBezTo>
              </a:path>
            </a:pathLst>
          </a:custGeom>
          <a:noFill/>
          <a:ln w="55550" cap="rnd" cmpd="sng">
            <a:solidFill>
              <a:srgbClr val="FF0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bg1"/>
              </a:solidFill>
              <a:latin typeface="Calibri"/>
              <a:ea typeface="Calibri"/>
              <a:cs typeface="Calibri"/>
              <a:sym typeface="Calibri"/>
            </a:endParaRPr>
          </a:p>
        </p:txBody>
      </p:sp>
      <p:sp>
        <p:nvSpPr>
          <p:cNvPr id="15" name="Google Shape;668;p28"/>
          <p:cNvSpPr/>
          <p:nvPr/>
        </p:nvSpPr>
        <p:spPr>
          <a:xfrm>
            <a:off x="4441163" y="89210"/>
            <a:ext cx="4446359" cy="4969315"/>
          </a:xfrm>
          <a:custGeom>
            <a:avLst/>
            <a:gdLst/>
            <a:ahLst/>
            <a:cxnLst/>
            <a:rect l="l" t="t" r="r" b="b"/>
            <a:pathLst>
              <a:path w="398" h="564" extrusionOk="0">
                <a:moveTo>
                  <a:pt x="29" y="227"/>
                </a:moveTo>
                <a:cubicBezTo>
                  <a:pt x="94" y="233"/>
                  <a:pt x="151" y="278"/>
                  <a:pt x="169" y="344"/>
                </a:cubicBezTo>
                <a:cubicBezTo>
                  <a:pt x="176" y="371"/>
                  <a:pt x="176" y="400"/>
                  <a:pt x="169" y="427"/>
                </a:cubicBezTo>
                <a:cubicBezTo>
                  <a:pt x="154" y="485"/>
                  <a:pt x="189" y="545"/>
                  <a:pt x="248" y="560"/>
                </a:cubicBezTo>
                <a:cubicBezTo>
                  <a:pt x="260" y="563"/>
                  <a:pt x="273" y="564"/>
                  <a:pt x="286" y="563"/>
                </a:cubicBezTo>
                <a:cubicBezTo>
                  <a:pt x="332" y="559"/>
                  <a:pt x="370" y="526"/>
                  <a:pt x="382" y="481"/>
                </a:cubicBezTo>
                <a:cubicBezTo>
                  <a:pt x="383" y="475"/>
                  <a:pt x="383" y="475"/>
                  <a:pt x="383" y="475"/>
                </a:cubicBezTo>
                <a:cubicBezTo>
                  <a:pt x="398" y="413"/>
                  <a:pt x="397" y="347"/>
                  <a:pt x="380" y="285"/>
                </a:cubicBezTo>
                <a:cubicBezTo>
                  <a:pt x="333" y="114"/>
                  <a:pt x="175" y="0"/>
                  <a:pt x="0" y="8"/>
                </a:cubicBezTo>
              </a:path>
            </a:pathLst>
          </a:custGeom>
          <a:noFill/>
          <a:ln w="55550" cap="rnd" cmpd="sng">
            <a:solidFill>
              <a:srgbClr val="66CC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bg1"/>
              </a:solidFill>
              <a:latin typeface="Calibri"/>
              <a:ea typeface="Calibri"/>
              <a:cs typeface="Calibri"/>
              <a:sym typeface="Calibri"/>
            </a:endParaRPr>
          </a:p>
        </p:txBody>
      </p:sp>
      <p:sp>
        <p:nvSpPr>
          <p:cNvPr id="17" name="Title 2"/>
          <p:cNvSpPr txBox="1">
            <a:spLocks/>
          </p:cNvSpPr>
          <p:nvPr/>
        </p:nvSpPr>
        <p:spPr>
          <a:xfrm>
            <a:off x="3330107" y="2445520"/>
            <a:ext cx="2820399" cy="2015015"/>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rgbClr val="000000"/>
                </a:solidFill>
              </a:rPr>
              <a:t>Types of method validation studies </a:t>
            </a:r>
          </a:p>
        </p:txBody>
      </p:sp>
      <p:sp>
        <p:nvSpPr>
          <p:cNvPr id="18" name="TextBox 17"/>
          <p:cNvSpPr txBox="1"/>
          <p:nvPr/>
        </p:nvSpPr>
        <p:spPr>
          <a:xfrm>
            <a:off x="1296737" y="1371155"/>
            <a:ext cx="3115684" cy="923330"/>
          </a:xfrm>
          <a:prstGeom prst="rect">
            <a:avLst/>
          </a:prstGeom>
          <a:noFill/>
        </p:spPr>
        <p:txBody>
          <a:bodyPr wrap="square" rtlCol="0">
            <a:spAutoFit/>
          </a:bodyPr>
          <a:lstStyle/>
          <a:p>
            <a:pPr marL="0" lvl="1"/>
            <a:r>
              <a:rPr lang="en-US" dirty="0">
                <a:solidFill>
                  <a:srgbClr val="000000"/>
                </a:solidFill>
                <a:latin typeface="Century Gothic"/>
                <a:cs typeface="Century Gothic"/>
              </a:rPr>
              <a:t>Often required when new </a:t>
            </a:r>
            <a:r>
              <a:rPr lang="en-US" dirty="0" err="1">
                <a:solidFill>
                  <a:srgbClr val="000000"/>
                </a:solidFill>
                <a:latin typeface="Century Gothic"/>
                <a:cs typeface="Century Gothic"/>
              </a:rPr>
              <a:t>bioanalytical</a:t>
            </a:r>
            <a:r>
              <a:rPr lang="en-US" dirty="0">
                <a:solidFill>
                  <a:srgbClr val="000000"/>
                </a:solidFill>
                <a:latin typeface="Century Gothic"/>
                <a:cs typeface="Century Gothic"/>
              </a:rPr>
              <a:t> methods are developed</a:t>
            </a:r>
          </a:p>
        </p:txBody>
      </p:sp>
      <p:sp>
        <p:nvSpPr>
          <p:cNvPr id="19" name="TextBox 18"/>
          <p:cNvSpPr txBox="1"/>
          <p:nvPr/>
        </p:nvSpPr>
        <p:spPr>
          <a:xfrm>
            <a:off x="489244" y="2413750"/>
            <a:ext cx="2578857" cy="1169551"/>
          </a:xfrm>
          <a:prstGeom prst="rect">
            <a:avLst/>
          </a:prstGeom>
          <a:noFill/>
        </p:spPr>
        <p:txBody>
          <a:bodyPr wrap="square" rtlCol="0">
            <a:spAutoFit/>
          </a:bodyPr>
          <a:lstStyle/>
          <a:p>
            <a:pPr marL="171450" lvl="2" indent="-171450">
              <a:buFont typeface="Arial"/>
              <a:buChar char="•"/>
            </a:pPr>
            <a:r>
              <a:rPr lang="en-US" sz="1400" dirty="0">
                <a:solidFill>
                  <a:srgbClr val="000000"/>
                </a:solidFill>
                <a:latin typeface="Cambria" panose="02040503050406030204" pitchFamily="18" charset="0"/>
                <a:cs typeface="Century Gothic"/>
              </a:rPr>
              <a:t>Method used to detect new drug entity</a:t>
            </a:r>
          </a:p>
          <a:p>
            <a:pPr marL="171450" lvl="2" indent="-171450">
              <a:buFont typeface="Arial"/>
              <a:buChar char="•"/>
            </a:pPr>
            <a:r>
              <a:rPr lang="en-US" sz="1400" dirty="0">
                <a:solidFill>
                  <a:srgbClr val="000000"/>
                </a:solidFill>
                <a:latin typeface="Cambria" panose="02040503050406030204" pitchFamily="18" charset="0"/>
                <a:cs typeface="Century Gothic"/>
              </a:rPr>
              <a:t>Metabolites addition  to existing method for quantification </a:t>
            </a:r>
          </a:p>
        </p:txBody>
      </p:sp>
      <p:sp>
        <p:nvSpPr>
          <p:cNvPr id="20" name="Google Shape;657;p28"/>
          <p:cNvSpPr txBox="1"/>
          <p:nvPr/>
        </p:nvSpPr>
        <p:spPr>
          <a:xfrm>
            <a:off x="5487506" y="881640"/>
            <a:ext cx="2300708" cy="6431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Open Sans"/>
              <a:buNone/>
            </a:pPr>
            <a:r>
              <a:rPr lang="en-US" sz="2400" b="1" dirty="0">
                <a:solidFill>
                  <a:schemeClr val="bg1"/>
                </a:solidFill>
                <a:latin typeface="Open Sans"/>
                <a:ea typeface="Open Sans"/>
                <a:cs typeface="Open Sans"/>
                <a:sym typeface="Open Sans"/>
              </a:rPr>
              <a:t>Partial Validation</a:t>
            </a:r>
          </a:p>
          <a:p>
            <a:pPr marL="0" marR="0" lvl="0" indent="0" algn="ctr" rtl="0">
              <a:lnSpc>
                <a:spcPct val="100000"/>
              </a:lnSpc>
              <a:spcBef>
                <a:spcPts val="0"/>
              </a:spcBef>
              <a:spcAft>
                <a:spcPts val="0"/>
              </a:spcAft>
              <a:buClr>
                <a:schemeClr val="dk1"/>
              </a:buClr>
              <a:buSzPts val="1600"/>
              <a:buFont typeface="Open Sans"/>
              <a:buNone/>
            </a:pPr>
            <a:endParaRPr lang="en-US" b="1" dirty="0">
              <a:solidFill>
                <a:schemeClr val="bg1"/>
              </a:solidFill>
              <a:latin typeface="Open Sans"/>
              <a:ea typeface="Open Sans"/>
              <a:cs typeface="Open Sans"/>
              <a:sym typeface="Open Sans"/>
            </a:endParaRPr>
          </a:p>
        </p:txBody>
      </p:sp>
      <p:sp>
        <p:nvSpPr>
          <p:cNvPr id="21" name="Google Shape;657;p28"/>
          <p:cNvSpPr txBox="1"/>
          <p:nvPr/>
        </p:nvSpPr>
        <p:spPr>
          <a:xfrm>
            <a:off x="1701080" y="4250615"/>
            <a:ext cx="1846630" cy="643117"/>
          </a:xfrm>
          <a:prstGeom prst="rect">
            <a:avLst/>
          </a:prstGeom>
          <a:noFill/>
          <a:ln>
            <a:noFill/>
          </a:ln>
        </p:spPr>
        <p:txBody>
          <a:bodyPr spcFirstLastPara="1" wrap="square" lIns="91425" tIns="45700" rIns="91425" bIns="45700" anchor="t" anchorCtr="0">
            <a:noAutofit/>
          </a:bodyPr>
          <a:lstStyle/>
          <a:p>
            <a:pPr algn="ctr">
              <a:buClr>
                <a:schemeClr val="dk1"/>
              </a:buClr>
              <a:buSzPts val="1600"/>
            </a:pPr>
            <a:r>
              <a:rPr lang="en-US" sz="2400" b="1" dirty="0">
                <a:solidFill>
                  <a:schemeClr val="bg1"/>
                </a:solidFill>
                <a:latin typeface="Open Sans"/>
                <a:ea typeface="Open Sans"/>
                <a:cs typeface="Open Sans"/>
                <a:sym typeface="Open Sans"/>
              </a:rPr>
              <a:t>Cross Validation</a:t>
            </a:r>
          </a:p>
          <a:p>
            <a:pPr marL="0" marR="0" lvl="0" indent="0" algn="ctr" rtl="0">
              <a:lnSpc>
                <a:spcPct val="100000"/>
              </a:lnSpc>
              <a:spcBef>
                <a:spcPts val="0"/>
              </a:spcBef>
              <a:spcAft>
                <a:spcPts val="0"/>
              </a:spcAft>
              <a:buClr>
                <a:schemeClr val="dk1"/>
              </a:buClr>
              <a:buSzPts val="1600"/>
              <a:buFont typeface="Open Sans"/>
              <a:buNone/>
            </a:pPr>
            <a:endParaRPr lang="en-US" b="1" dirty="0">
              <a:solidFill>
                <a:schemeClr val="bg1"/>
              </a:solidFill>
              <a:latin typeface="Open Sans"/>
              <a:ea typeface="Open Sans"/>
              <a:cs typeface="Open Sans"/>
              <a:sym typeface="Open Sans"/>
            </a:endParaRPr>
          </a:p>
        </p:txBody>
      </p:sp>
      <p:sp>
        <p:nvSpPr>
          <p:cNvPr id="22" name="TextBox 21"/>
          <p:cNvSpPr txBox="1"/>
          <p:nvPr/>
        </p:nvSpPr>
        <p:spPr>
          <a:xfrm>
            <a:off x="2056550" y="5142363"/>
            <a:ext cx="1793267" cy="923330"/>
          </a:xfrm>
          <a:prstGeom prst="rect">
            <a:avLst/>
          </a:prstGeom>
          <a:noFill/>
        </p:spPr>
        <p:txBody>
          <a:bodyPr wrap="square" rtlCol="0">
            <a:spAutoFit/>
          </a:bodyPr>
          <a:lstStyle/>
          <a:p>
            <a:pPr marL="0" lvl="1"/>
            <a:r>
              <a:rPr lang="en-US" dirty="0">
                <a:solidFill>
                  <a:srgbClr val="000000"/>
                </a:solidFill>
                <a:latin typeface="Century Gothic"/>
                <a:cs typeface="Century Gothic"/>
              </a:rPr>
              <a:t>Comparison of validation parameters </a:t>
            </a:r>
          </a:p>
        </p:txBody>
      </p:sp>
      <p:sp>
        <p:nvSpPr>
          <p:cNvPr id="23" name="TextBox 22"/>
          <p:cNvSpPr txBox="1"/>
          <p:nvPr/>
        </p:nvSpPr>
        <p:spPr>
          <a:xfrm>
            <a:off x="6276895" y="1849497"/>
            <a:ext cx="2464737" cy="1200328"/>
          </a:xfrm>
          <a:prstGeom prst="rect">
            <a:avLst/>
          </a:prstGeom>
          <a:noFill/>
        </p:spPr>
        <p:txBody>
          <a:bodyPr wrap="square" rtlCol="0">
            <a:spAutoFit/>
          </a:bodyPr>
          <a:lstStyle/>
          <a:p>
            <a:pPr marL="0" lvl="1"/>
            <a:r>
              <a:rPr lang="en-US" dirty="0">
                <a:solidFill>
                  <a:srgbClr val="000000"/>
                </a:solidFill>
                <a:latin typeface="Century Gothic"/>
                <a:cs typeface="Century Gothic"/>
              </a:rPr>
              <a:t>Required when already validated methods are modified</a:t>
            </a:r>
          </a:p>
        </p:txBody>
      </p:sp>
      <p:sp>
        <p:nvSpPr>
          <p:cNvPr id="24" name="TextBox 23"/>
          <p:cNvSpPr txBox="1"/>
          <p:nvPr/>
        </p:nvSpPr>
        <p:spPr>
          <a:xfrm>
            <a:off x="6534880" y="3528883"/>
            <a:ext cx="2331456" cy="1200328"/>
          </a:xfrm>
          <a:prstGeom prst="rect">
            <a:avLst/>
          </a:prstGeom>
          <a:noFill/>
        </p:spPr>
        <p:txBody>
          <a:bodyPr wrap="square" rtlCol="0">
            <a:spAutoFit/>
          </a:bodyPr>
          <a:lstStyle/>
          <a:p>
            <a:pPr marL="0" lvl="1"/>
            <a:r>
              <a:rPr lang="en-US" dirty="0">
                <a:solidFill>
                  <a:srgbClr val="000000"/>
                </a:solidFill>
                <a:latin typeface="Century Gothic"/>
                <a:cs typeface="Century Gothic"/>
              </a:rPr>
              <a:t>Validation exercise depends on intended used of the method</a:t>
            </a:r>
          </a:p>
        </p:txBody>
      </p:sp>
      <p:sp>
        <p:nvSpPr>
          <p:cNvPr id="25" name="TextBox 24"/>
          <p:cNvSpPr txBox="1"/>
          <p:nvPr/>
        </p:nvSpPr>
        <p:spPr>
          <a:xfrm>
            <a:off x="3850140" y="4964850"/>
            <a:ext cx="1488649" cy="1754326"/>
          </a:xfrm>
          <a:prstGeom prst="rect">
            <a:avLst/>
          </a:prstGeom>
          <a:noFill/>
        </p:spPr>
        <p:txBody>
          <a:bodyPr wrap="square" rtlCol="0">
            <a:spAutoFit/>
          </a:bodyPr>
          <a:lstStyle/>
          <a:p>
            <a:pPr marL="0" lvl="1"/>
            <a:r>
              <a:rPr lang="en-US" dirty="0">
                <a:solidFill>
                  <a:srgbClr val="000000"/>
                </a:solidFill>
                <a:latin typeface="Century Gothic"/>
                <a:cs typeface="Century Gothic"/>
              </a:rPr>
              <a:t>When two   or more methods   are used to generate data </a:t>
            </a:r>
          </a:p>
        </p:txBody>
      </p:sp>
      <p:sp>
        <p:nvSpPr>
          <p:cNvPr id="26" name="TextBox 25"/>
          <p:cNvSpPr txBox="1"/>
          <p:nvPr/>
        </p:nvSpPr>
        <p:spPr>
          <a:xfrm>
            <a:off x="5495212" y="4808997"/>
            <a:ext cx="1318579" cy="1754326"/>
          </a:xfrm>
          <a:prstGeom prst="rect">
            <a:avLst/>
          </a:prstGeom>
          <a:noFill/>
        </p:spPr>
        <p:txBody>
          <a:bodyPr wrap="square" rtlCol="0">
            <a:spAutoFit/>
          </a:bodyPr>
          <a:lstStyle/>
          <a:p>
            <a:pPr marL="0" lvl="1"/>
            <a:r>
              <a:rPr lang="en-US" dirty="0">
                <a:solidFill>
                  <a:srgbClr val="000000"/>
                </a:solidFill>
                <a:latin typeface="Century Gothic"/>
                <a:cs typeface="Century Gothic"/>
              </a:rPr>
              <a:t>Within the same     study or across different studies</a:t>
            </a:r>
          </a:p>
        </p:txBody>
      </p:sp>
    </p:spTree>
    <p:extLst>
      <p:ext uri="{BB962C8B-B14F-4D97-AF65-F5344CB8AC3E}">
        <p14:creationId xmlns:p14="http://schemas.microsoft.com/office/powerpoint/2010/main" val="387727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linds(horizont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animBg="1"/>
      <p:bldP spid="14" grpId="0" animBg="1"/>
      <p:bldP spid="15" grpId="0" animBg="1"/>
      <p:bldP spid="18" grpId="0"/>
      <p:bldP spid="19" grpId="0"/>
      <p:bldP spid="20" grpId="0"/>
      <p:bldP spid="21" grpId="0"/>
      <p:bldP spid="22" grpId="0"/>
      <p:bldP spid="23" grpId="0"/>
      <p:bldP spid="24" grpId="0"/>
      <p:bldP spid="25" grpId="0"/>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841" y="1277276"/>
            <a:ext cx="8224308" cy="5092808"/>
          </a:xfrm>
        </p:spPr>
        <p:txBody>
          <a:bodyPr/>
          <a:lstStyle/>
          <a:p>
            <a:r>
              <a:rPr lang="en-US" dirty="0"/>
              <a:t>Repeatability/Precision</a:t>
            </a:r>
          </a:p>
          <a:p>
            <a:pPr lvl="1"/>
            <a:r>
              <a:rPr lang="en-US" dirty="0"/>
              <a:t>Closeness of the results between a series of measurements of a single sample by single analyst</a:t>
            </a:r>
          </a:p>
          <a:p>
            <a:pPr lvl="1"/>
            <a:r>
              <a:rPr lang="en-US" dirty="0"/>
              <a:t>Under the same operating conditions </a:t>
            </a:r>
          </a:p>
          <a:p>
            <a:pPr lvl="1"/>
            <a:r>
              <a:rPr lang="en-US" dirty="0"/>
              <a:t>Over a short interval of time</a:t>
            </a:r>
          </a:p>
          <a:p>
            <a:pPr lvl="1"/>
            <a:r>
              <a:rPr lang="en-US" dirty="0"/>
              <a:t>Also called as “</a:t>
            </a:r>
            <a:r>
              <a:rPr lang="en-US" b="1" u="sng" dirty="0"/>
              <a:t>intra-assay precision</a:t>
            </a:r>
            <a:r>
              <a:rPr lang="en-US" dirty="0"/>
              <a:t>”</a:t>
            </a:r>
          </a:p>
          <a:p>
            <a:pPr lvl="1"/>
            <a:r>
              <a:rPr lang="en-US" dirty="0"/>
              <a:t>Often mathematically expressed as percent of coefficient of variation (% CV)</a:t>
            </a:r>
          </a:p>
        </p:txBody>
      </p:sp>
      <p:sp>
        <p:nvSpPr>
          <p:cNvPr id="3" name="Title 2"/>
          <p:cNvSpPr>
            <a:spLocks noGrp="1"/>
          </p:cNvSpPr>
          <p:nvPr>
            <p:ph type="title"/>
          </p:nvPr>
        </p:nvSpPr>
        <p:spPr>
          <a:xfrm>
            <a:off x="685799" y="-20154"/>
            <a:ext cx="7901349" cy="914400"/>
          </a:xfrm>
        </p:spPr>
        <p:txBody>
          <a:bodyPr/>
          <a:lstStyle/>
          <a:p>
            <a:pPr algn="ctr"/>
            <a:r>
              <a:rPr lang="en-US" sz="3600" b="1" dirty="0"/>
              <a:t>Parameters for method validation</a:t>
            </a:r>
          </a:p>
        </p:txBody>
      </p:sp>
      <p:pic>
        <p:nvPicPr>
          <p:cNvPr id="4" name="Picture 3"/>
          <p:cNvPicPr>
            <a:picLocks noChangeAspect="1"/>
          </p:cNvPicPr>
          <p:nvPr/>
        </p:nvPicPr>
        <p:blipFill>
          <a:blip r:embed="rId2"/>
          <a:stretch>
            <a:fillRect/>
          </a:stretch>
        </p:blipFill>
        <p:spPr>
          <a:xfrm>
            <a:off x="5377205" y="4285702"/>
            <a:ext cx="3429000" cy="2298700"/>
          </a:xfrm>
          <a:prstGeom prst="rect">
            <a:avLst/>
          </a:prstGeom>
        </p:spPr>
      </p:pic>
    </p:spTree>
    <p:extLst>
      <p:ext uri="{BB962C8B-B14F-4D97-AF65-F5344CB8AC3E}">
        <p14:creationId xmlns:p14="http://schemas.microsoft.com/office/powerpoint/2010/main" val="4079139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41868"/>
            <a:ext cx="7637786" cy="6221597"/>
          </a:xfrm>
        </p:spPr>
        <p:txBody>
          <a:bodyPr/>
          <a:lstStyle/>
          <a:p>
            <a:r>
              <a:rPr lang="en-US" dirty="0"/>
              <a:t>Accuracy</a:t>
            </a:r>
          </a:p>
          <a:p>
            <a:pPr lvl="1"/>
            <a:r>
              <a:rPr lang="en-US" dirty="0"/>
              <a:t>Is the measure of closeness or agreement between the measured value and the true value (or accepted reference value of an </a:t>
            </a:r>
            <a:r>
              <a:rPr lang="en-US" dirty="0" err="1"/>
              <a:t>analyte</a:t>
            </a:r>
            <a:r>
              <a:rPr lang="en-US" dirty="0"/>
              <a:t>)</a:t>
            </a:r>
          </a:p>
          <a:p>
            <a:pPr lvl="1"/>
            <a:r>
              <a:rPr lang="en-US" dirty="0"/>
              <a:t>Often expressed as percent of true or actual value</a:t>
            </a:r>
          </a:p>
          <a:p>
            <a:pPr lvl="1"/>
            <a:endParaRPr lang="en-US" dirty="0"/>
          </a:p>
          <a:p>
            <a:r>
              <a:rPr lang="en-US" dirty="0"/>
              <a:t>Intermediate Precision</a:t>
            </a:r>
          </a:p>
          <a:p>
            <a:pPr lvl="1"/>
            <a:r>
              <a:rPr lang="en-US" dirty="0"/>
              <a:t>Is assay-to assay variability within laboratories</a:t>
            </a:r>
          </a:p>
          <a:p>
            <a:pPr lvl="1"/>
            <a:r>
              <a:rPr lang="en-US" dirty="0"/>
              <a:t>Can be due different analyst, instruments or days</a:t>
            </a:r>
          </a:p>
        </p:txBody>
      </p:sp>
      <p:pic>
        <p:nvPicPr>
          <p:cNvPr id="4" name="Picture 3"/>
          <p:cNvPicPr>
            <a:picLocks noChangeAspect="1"/>
          </p:cNvPicPr>
          <p:nvPr/>
        </p:nvPicPr>
        <p:blipFill>
          <a:blip r:embed="rId2"/>
          <a:stretch>
            <a:fillRect/>
          </a:stretch>
        </p:blipFill>
        <p:spPr>
          <a:xfrm>
            <a:off x="1073150" y="4252846"/>
            <a:ext cx="3492500" cy="2311400"/>
          </a:xfrm>
          <a:prstGeom prst="rect">
            <a:avLst/>
          </a:prstGeom>
        </p:spPr>
      </p:pic>
      <p:pic>
        <p:nvPicPr>
          <p:cNvPr id="5" name="Picture 4"/>
          <p:cNvPicPr>
            <a:picLocks noChangeAspect="1"/>
          </p:cNvPicPr>
          <p:nvPr/>
        </p:nvPicPr>
        <p:blipFill>
          <a:blip r:embed="rId3"/>
          <a:stretch>
            <a:fillRect/>
          </a:stretch>
        </p:blipFill>
        <p:spPr>
          <a:xfrm>
            <a:off x="4665986" y="4252846"/>
            <a:ext cx="3657600" cy="2311400"/>
          </a:xfrm>
          <a:prstGeom prst="rect">
            <a:avLst/>
          </a:prstGeom>
        </p:spPr>
      </p:pic>
    </p:spTree>
    <p:extLst>
      <p:ext uri="{BB962C8B-B14F-4D97-AF65-F5344CB8AC3E}">
        <p14:creationId xmlns:p14="http://schemas.microsoft.com/office/powerpoint/2010/main" val="1568951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524050"/>
            <a:ext cx="7941661" cy="5939416"/>
          </a:xfrm>
        </p:spPr>
        <p:txBody>
          <a:bodyPr/>
          <a:lstStyle/>
          <a:p>
            <a:r>
              <a:rPr lang="en-US" dirty="0"/>
              <a:t>Linearity of method</a:t>
            </a:r>
          </a:p>
          <a:p>
            <a:pPr lvl="1"/>
            <a:r>
              <a:rPr lang="en-US" dirty="0"/>
              <a:t>ability within a given range to elicit results that are directly proportional to concentration of </a:t>
            </a:r>
            <a:r>
              <a:rPr lang="en-US" dirty="0" err="1"/>
              <a:t>analyte</a:t>
            </a:r>
            <a:endParaRPr lang="en-US" dirty="0"/>
          </a:p>
          <a:p>
            <a:pPr lvl="1"/>
            <a:r>
              <a:rPr lang="en-US" dirty="0"/>
              <a:t>Reported as the variance of the slope of the regression line or linear regression coefficient (R</a:t>
            </a:r>
            <a:r>
              <a:rPr lang="en-US" baseline="30000" dirty="0"/>
              <a:t>2</a:t>
            </a:r>
            <a:r>
              <a:rPr lang="en-US" dirty="0"/>
              <a:t>)</a:t>
            </a:r>
          </a:p>
        </p:txBody>
      </p:sp>
      <p:pic>
        <p:nvPicPr>
          <p:cNvPr id="5" name="Picture 4"/>
          <p:cNvPicPr>
            <a:picLocks noChangeAspect="1"/>
          </p:cNvPicPr>
          <p:nvPr/>
        </p:nvPicPr>
        <p:blipFill>
          <a:blip r:embed="rId2"/>
          <a:stretch>
            <a:fillRect/>
          </a:stretch>
        </p:blipFill>
        <p:spPr>
          <a:xfrm>
            <a:off x="2333642" y="2924920"/>
            <a:ext cx="3733800" cy="2540000"/>
          </a:xfrm>
          <a:prstGeom prst="rect">
            <a:avLst/>
          </a:prstGeom>
        </p:spPr>
      </p:pic>
    </p:spTree>
    <p:extLst>
      <p:ext uri="{BB962C8B-B14F-4D97-AF65-F5344CB8AC3E}">
        <p14:creationId xmlns:p14="http://schemas.microsoft.com/office/powerpoint/2010/main" val="4071935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42648"/>
            <a:ext cx="7637786" cy="6120818"/>
          </a:xfrm>
        </p:spPr>
        <p:txBody>
          <a:bodyPr/>
          <a:lstStyle/>
          <a:p>
            <a:r>
              <a:rPr lang="en-US" dirty="0"/>
              <a:t>Quantification limit</a:t>
            </a:r>
          </a:p>
          <a:p>
            <a:pPr lvl="1"/>
            <a:r>
              <a:rPr lang="en-US" dirty="0"/>
              <a:t>Refers to the lowest level of an </a:t>
            </a:r>
            <a:r>
              <a:rPr lang="en-US" dirty="0" err="1"/>
              <a:t>analyte</a:t>
            </a:r>
            <a:r>
              <a:rPr lang="en-US" dirty="0"/>
              <a:t> in a sample that can be quantitatively determined with suitable precision and accuracy</a:t>
            </a:r>
          </a:p>
          <a:p>
            <a:r>
              <a:rPr lang="en-US" dirty="0"/>
              <a:t>Selectivity</a:t>
            </a:r>
          </a:p>
          <a:p>
            <a:pPr lvl="1"/>
            <a:r>
              <a:rPr lang="en-US" dirty="0"/>
              <a:t>Ability of the method to differentiate and quantify the </a:t>
            </a:r>
            <a:r>
              <a:rPr lang="en-US" dirty="0" err="1"/>
              <a:t>analyte</a:t>
            </a:r>
            <a:r>
              <a:rPr lang="en-US" dirty="0"/>
              <a:t> in presence of other components in the sample</a:t>
            </a:r>
          </a:p>
          <a:p>
            <a:r>
              <a:rPr lang="en-US" dirty="0"/>
              <a:t>Stability</a:t>
            </a:r>
          </a:p>
          <a:p>
            <a:r>
              <a:rPr lang="en-US" dirty="0"/>
              <a:t>Robustness</a:t>
            </a:r>
          </a:p>
          <a:p>
            <a:pPr lvl="1"/>
            <a:r>
              <a:rPr lang="en-US" dirty="0"/>
              <a:t>Measure of a method’s capacity to remain unaffected by small, but deliberate variations in method parameters</a:t>
            </a:r>
          </a:p>
          <a:p>
            <a:pPr lvl="1"/>
            <a:r>
              <a:rPr lang="en-US" dirty="0"/>
              <a:t>Indication of reliability of method </a:t>
            </a:r>
          </a:p>
        </p:txBody>
      </p:sp>
    </p:spTree>
    <p:extLst>
      <p:ext uri="{BB962C8B-B14F-4D97-AF65-F5344CB8AC3E}">
        <p14:creationId xmlns:p14="http://schemas.microsoft.com/office/powerpoint/2010/main" val="2962564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399" y="993087"/>
            <a:ext cx="8111067" cy="5698042"/>
          </a:xfrm>
        </p:spPr>
        <p:txBody>
          <a:bodyPr>
            <a:normAutofit/>
          </a:bodyPr>
          <a:lstStyle/>
          <a:p>
            <a:r>
              <a:rPr lang="en-US" dirty="0">
                <a:effectLst/>
              </a:rPr>
              <a:t>GLP defines the minimum quality assurance requirements to ensure validity of experimental results</a:t>
            </a:r>
          </a:p>
          <a:p>
            <a:r>
              <a:rPr lang="en-US" dirty="0">
                <a:effectLst/>
              </a:rPr>
              <a:t>QA is charged with assuring management that GLP compliance has been attained within lab</a:t>
            </a:r>
          </a:p>
          <a:p>
            <a:r>
              <a:rPr lang="en-US" dirty="0">
                <a:effectLst/>
              </a:rPr>
              <a:t>Should act as an independent unit (as per GLP)</a:t>
            </a:r>
          </a:p>
          <a:p>
            <a:pPr lvl="1"/>
            <a:r>
              <a:rPr lang="en-US" dirty="0">
                <a:effectLst/>
              </a:rPr>
              <a:t>QA must review all phases of preclinical research</a:t>
            </a:r>
          </a:p>
          <a:p>
            <a:pPr lvl="2"/>
            <a:r>
              <a:rPr lang="en-US" dirty="0">
                <a:effectLst/>
              </a:rPr>
              <a:t>From planning to reporting and archiving</a:t>
            </a:r>
          </a:p>
          <a:p>
            <a:pPr lvl="1"/>
            <a:r>
              <a:rPr lang="en-US" dirty="0">
                <a:effectLst/>
              </a:rPr>
              <a:t>Embraces all the procedures necessary to provide a high probability that a medicine will conform consistently to a specified description of quality</a:t>
            </a:r>
          </a:p>
          <a:p>
            <a:pPr lvl="1"/>
            <a:r>
              <a:rPr lang="en-US" dirty="0">
                <a:effectLst/>
              </a:rPr>
              <a:t>Must have access to all documents and procedures at all levels of organization</a:t>
            </a:r>
          </a:p>
        </p:txBody>
      </p:sp>
      <p:sp>
        <p:nvSpPr>
          <p:cNvPr id="4" name="Title 2"/>
          <p:cNvSpPr>
            <a:spLocks noGrp="1"/>
          </p:cNvSpPr>
          <p:nvPr>
            <p:ph type="title"/>
          </p:nvPr>
        </p:nvSpPr>
        <p:spPr>
          <a:xfrm>
            <a:off x="685800" y="199894"/>
            <a:ext cx="7543800" cy="646672"/>
          </a:xfrm>
        </p:spPr>
        <p:txBody>
          <a:bodyPr/>
          <a:lstStyle/>
          <a:p>
            <a:r>
              <a:rPr lang="en-US" sz="3600" b="1" dirty="0"/>
              <a:t>5. Quality Assurance (QA)</a:t>
            </a:r>
          </a:p>
        </p:txBody>
      </p:sp>
    </p:spTree>
    <p:extLst>
      <p:ext uri="{BB962C8B-B14F-4D97-AF65-F5344CB8AC3E}">
        <p14:creationId xmlns:p14="http://schemas.microsoft.com/office/powerpoint/2010/main" val="3215075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QA reviews protocol (or study plan)</a:t>
            </a:r>
          </a:p>
          <a:p>
            <a:r>
              <a:rPr lang="en-US" dirty="0"/>
              <a:t>Mandatory process</a:t>
            </a:r>
          </a:p>
          <a:p>
            <a:pPr lvl="1"/>
            <a:r>
              <a:rPr lang="en-US" dirty="0"/>
              <a:t>Completeness</a:t>
            </a:r>
          </a:p>
          <a:p>
            <a:pPr lvl="1"/>
            <a:r>
              <a:rPr lang="en-US" dirty="0"/>
              <a:t>Clarity</a:t>
            </a:r>
          </a:p>
          <a:p>
            <a:pPr lvl="1"/>
            <a:r>
              <a:rPr lang="en-US" dirty="0"/>
              <a:t>In case of amendments</a:t>
            </a:r>
          </a:p>
          <a:p>
            <a:r>
              <a:rPr lang="en-US" dirty="0"/>
              <a:t>Protocol signed by QA</a:t>
            </a:r>
          </a:p>
          <a:p>
            <a:r>
              <a:rPr lang="en-US" dirty="0"/>
              <a:t>Original signed copy archived</a:t>
            </a:r>
          </a:p>
        </p:txBody>
      </p:sp>
      <p:sp>
        <p:nvSpPr>
          <p:cNvPr id="3" name="Title 2"/>
          <p:cNvSpPr>
            <a:spLocks noGrp="1"/>
          </p:cNvSpPr>
          <p:nvPr>
            <p:ph type="title"/>
          </p:nvPr>
        </p:nvSpPr>
        <p:spPr/>
        <p:txBody>
          <a:bodyPr/>
          <a:lstStyle/>
          <a:p>
            <a:r>
              <a:rPr lang="en-US" dirty="0"/>
              <a:t>A. Protocol Review</a:t>
            </a:r>
          </a:p>
        </p:txBody>
      </p:sp>
    </p:spTree>
    <p:extLst>
      <p:ext uri="{BB962C8B-B14F-4D97-AF65-F5344CB8AC3E}">
        <p14:creationId xmlns:p14="http://schemas.microsoft.com/office/powerpoint/2010/main" val="66018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SOPs are essential</a:t>
            </a:r>
          </a:p>
          <a:p>
            <a:r>
              <a:rPr lang="en-US" dirty="0"/>
              <a:t>Reviewed and signed by QA</a:t>
            </a:r>
          </a:p>
          <a:p>
            <a:r>
              <a:rPr lang="en-US" dirty="0"/>
              <a:t>Not mandatory, a recommendation</a:t>
            </a:r>
          </a:p>
          <a:p>
            <a:pPr lvl="1"/>
            <a:r>
              <a:rPr lang="en-US" dirty="0"/>
              <a:t>Signed SOP indicate GLP-compliance</a:t>
            </a:r>
          </a:p>
          <a:p>
            <a:pPr lvl="1"/>
            <a:r>
              <a:rPr lang="en-US" dirty="0"/>
              <a:t>Complete</a:t>
            </a:r>
          </a:p>
          <a:p>
            <a:pPr lvl="1"/>
            <a:r>
              <a:rPr lang="en-US" dirty="0"/>
              <a:t>Clear</a:t>
            </a:r>
          </a:p>
          <a:p>
            <a:pPr lvl="1"/>
            <a:r>
              <a:rPr lang="en-US" dirty="0"/>
              <a:t>No conflict</a:t>
            </a:r>
          </a:p>
          <a:p>
            <a:r>
              <a:rPr lang="en-US" dirty="0"/>
              <a:t>Approved, distributed and archived</a:t>
            </a:r>
          </a:p>
          <a:p>
            <a:pPr lvl="1"/>
            <a:r>
              <a:rPr lang="en-US" dirty="0"/>
              <a:t>QA approval doesn't guarantee sound technical content</a:t>
            </a:r>
          </a:p>
          <a:p>
            <a:pPr lvl="1"/>
            <a:r>
              <a:rPr lang="en-US" dirty="0"/>
              <a:t>Technical content </a:t>
            </a:r>
            <a:r>
              <a:rPr lang="en-US" dirty="0">
                <a:sym typeface="Wingdings"/>
              </a:rPr>
              <a:t> Study Director</a:t>
            </a:r>
            <a:endParaRPr lang="en-US" dirty="0"/>
          </a:p>
        </p:txBody>
      </p:sp>
      <p:sp>
        <p:nvSpPr>
          <p:cNvPr id="3" name="Title 2"/>
          <p:cNvSpPr>
            <a:spLocks noGrp="1"/>
          </p:cNvSpPr>
          <p:nvPr>
            <p:ph type="title"/>
          </p:nvPr>
        </p:nvSpPr>
        <p:spPr/>
        <p:txBody>
          <a:bodyPr/>
          <a:lstStyle/>
          <a:p>
            <a:r>
              <a:rPr lang="en-US" dirty="0"/>
              <a:t>B. SOP Review</a:t>
            </a:r>
          </a:p>
        </p:txBody>
      </p:sp>
    </p:spTree>
    <p:extLst>
      <p:ext uri="{BB962C8B-B14F-4D97-AF65-F5344CB8AC3E}">
        <p14:creationId xmlns:p14="http://schemas.microsoft.com/office/powerpoint/2010/main" val="2659380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Master schedule is a list of all studies at the facility</a:t>
            </a:r>
          </a:p>
          <a:p>
            <a:pPr lvl="1"/>
            <a:r>
              <a:rPr lang="en-US" dirty="0"/>
              <a:t>A study should be entered into master schedule sheet (MSS) before the study begins (often before protocol is written)</a:t>
            </a:r>
          </a:p>
          <a:p>
            <a:r>
              <a:rPr lang="en-US" dirty="0"/>
              <a:t>QA maintains MSS</a:t>
            </a:r>
          </a:p>
          <a:p>
            <a:r>
              <a:rPr lang="en-US" dirty="0"/>
              <a:t>QA must be aware of all planned studies</a:t>
            </a:r>
          </a:p>
          <a:p>
            <a:pPr lvl="1"/>
            <a:r>
              <a:rPr lang="en-US" dirty="0"/>
              <a:t>Must have copy of all studies</a:t>
            </a:r>
          </a:p>
          <a:p>
            <a:pPr lvl="1"/>
            <a:r>
              <a:rPr lang="en-US" dirty="0"/>
              <a:t>Direct access</a:t>
            </a:r>
          </a:p>
          <a:p>
            <a:pPr lvl="1"/>
            <a:r>
              <a:rPr lang="en-US" dirty="0"/>
              <a:t>Plan inspections and audits</a:t>
            </a:r>
          </a:p>
        </p:txBody>
      </p:sp>
      <p:sp>
        <p:nvSpPr>
          <p:cNvPr id="3" name="Title 2"/>
          <p:cNvSpPr>
            <a:spLocks noGrp="1"/>
          </p:cNvSpPr>
          <p:nvPr>
            <p:ph type="title"/>
          </p:nvPr>
        </p:nvSpPr>
        <p:spPr/>
        <p:txBody>
          <a:bodyPr/>
          <a:lstStyle/>
          <a:p>
            <a:r>
              <a:rPr lang="en-US" dirty="0"/>
              <a:t>C. Master Schedule</a:t>
            </a:r>
          </a:p>
        </p:txBody>
      </p:sp>
    </p:spTree>
    <p:extLst>
      <p:ext uri="{BB962C8B-B14F-4D97-AF65-F5344CB8AC3E}">
        <p14:creationId xmlns:p14="http://schemas.microsoft.com/office/powerpoint/2010/main" val="3149583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Audit </a:t>
            </a:r>
          </a:p>
          <a:p>
            <a:pPr lvl="1"/>
            <a:r>
              <a:rPr lang="en-US" dirty="0"/>
              <a:t>Methodological evaluation </a:t>
            </a:r>
          </a:p>
          <a:p>
            <a:pPr lvl="1"/>
            <a:r>
              <a:rPr lang="en-US" dirty="0"/>
              <a:t>Should be performed in cooperation with the people whose operations are being studies</a:t>
            </a:r>
          </a:p>
          <a:p>
            <a:r>
              <a:rPr lang="en-US" dirty="0"/>
              <a:t>Often internal audits and inspections are planned with study director</a:t>
            </a:r>
          </a:p>
        </p:txBody>
      </p:sp>
      <p:sp>
        <p:nvSpPr>
          <p:cNvPr id="3" name="Title 2"/>
          <p:cNvSpPr>
            <a:spLocks noGrp="1"/>
          </p:cNvSpPr>
          <p:nvPr>
            <p:ph type="title"/>
          </p:nvPr>
        </p:nvSpPr>
        <p:spPr/>
        <p:txBody>
          <a:bodyPr/>
          <a:lstStyle/>
          <a:p>
            <a:r>
              <a:rPr lang="en-US" dirty="0"/>
              <a:t>D. Audits and Inspections</a:t>
            </a:r>
          </a:p>
        </p:txBody>
      </p:sp>
    </p:spTree>
    <p:extLst>
      <p:ext uri="{BB962C8B-B14F-4D97-AF65-F5344CB8AC3E}">
        <p14:creationId xmlns:p14="http://schemas.microsoft.com/office/powerpoint/2010/main" val="112836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767" y="1370658"/>
            <a:ext cx="8444575" cy="5092808"/>
          </a:xfrm>
        </p:spPr>
        <p:txBody>
          <a:bodyPr>
            <a:normAutofit/>
          </a:bodyPr>
          <a:lstStyle/>
          <a:p>
            <a:r>
              <a:rPr lang="en-US" dirty="0">
                <a:effectLst/>
              </a:rPr>
              <a:t>A quality system related with the organizational process and the conditions under which </a:t>
            </a:r>
            <a:r>
              <a:rPr lang="en-US" b="1" u="sng" dirty="0">
                <a:solidFill>
                  <a:srgbClr val="FFFF00"/>
                </a:solidFill>
                <a:effectLst/>
              </a:rPr>
              <a:t>non-clinical </a:t>
            </a:r>
            <a:r>
              <a:rPr lang="en-US" dirty="0">
                <a:effectLst/>
              </a:rPr>
              <a:t>health and environmental safety studies (prospective drugs/chemical/biochemical entities) are planned, performed, monitored, recorded, archived and reported </a:t>
            </a:r>
          </a:p>
          <a:p>
            <a:endParaRPr lang="en-US" dirty="0">
              <a:effectLst/>
            </a:endParaRPr>
          </a:p>
          <a:p>
            <a:r>
              <a:rPr lang="en-US" dirty="0">
                <a:effectLst/>
              </a:rPr>
              <a:t>GLP principles are a set of organizational requirements</a:t>
            </a:r>
          </a:p>
          <a:p>
            <a:pPr lvl="1"/>
            <a:r>
              <a:rPr lang="en-US" dirty="0">
                <a:effectLst/>
              </a:rPr>
              <a:t>The regulations are not concerned with the scientific or technical content of the research </a:t>
            </a:r>
            <a:r>
              <a:rPr lang="en-US" dirty="0" err="1">
                <a:effectLst/>
              </a:rPr>
              <a:t>programmes</a:t>
            </a:r>
            <a:endParaRPr lang="en-US" dirty="0">
              <a:effectLst/>
            </a:endParaRPr>
          </a:p>
          <a:p>
            <a:pPr lvl="1"/>
            <a:r>
              <a:rPr lang="en-US" dirty="0">
                <a:effectLst/>
              </a:rPr>
              <a:t>They do not aim to evaluate the scientific value of the studies</a:t>
            </a:r>
            <a:endParaRPr lang="en-US" dirty="0"/>
          </a:p>
          <a:p>
            <a:pPr marL="18288" indent="0">
              <a:buNone/>
            </a:pPr>
            <a:endParaRPr lang="en-US" dirty="0">
              <a:effectLst/>
            </a:endParaRPr>
          </a:p>
          <a:p>
            <a:endParaRPr lang="en-US" dirty="0">
              <a:effectLst/>
            </a:endParaRPr>
          </a:p>
          <a:p>
            <a:pPr marL="18288" indent="0">
              <a:buNone/>
            </a:pPr>
            <a:endParaRPr lang="en-US" sz="2400" dirty="0"/>
          </a:p>
        </p:txBody>
      </p:sp>
      <p:sp>
        <p:nvSpPr>
          <p:cNvPr id="3" name="Title 2"/>
          <p:cNvSpPr>
            <a:spLocks noGrp="1"/>
          </p:cNvSpPr>
          <p:nvPr>
            <p:ph type="title"/>
          </p:nvPr>
        </p:nvSpPr>
        <p:spPr/>
        <p:txBody>
          <a:bodyPr/>
          <a:lstStyle/>
          <a:p>
            <a:r>
              <a:rPr lang="en-US" b="1" dirty="0"/>
              <a:t>OECD Principles for GLP</a:t>
            </a:r>
          </a:p>
        </p:txBody>
      </p:sp>
    </p:spTree>
    <p:extLst>
      <p:ext uri="{BB962C8B-B14F-4D97-AF65-F5344CB8AC3E}">
        <p14:creationId xmlns:p14="http://schemas.microsoft.com/office/powerpoint/2010/main" val="3194975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8288" indent="0">
              <a:buNone/>
            </a:pPr>
            <a:r>
              <a:rPr lang="en-US" b="1" u="sng" dirty="0"/>
              <a:t>1. STUDY-BASED AUDIT</a:t>
            </a:r>
          </a:p>
          <a:p>
            <a:pPr lvl="1"/>
            <a:r>
              <a:rPr lang="en-US" dirty="0"/>
              <a:t>Protocol or study plan</a:t>
            </a:r>
          </a:p>
          <a:p>
            <a:pPr lvl="1"/>
            <a:r>
              <a:rPr lang="en-US" dirty="0"/>
              <a:t>Target specific critical phase of the study</a:t>
            </a:r>
          </a:p>
          <a:p>
            <a:pPr lvl="2"/>
            <a:r>
              <a:rPr lang="en-US" dirty="0"/>
              <a:t>Criticality determined by QA</a:t>
            </a:r>
          </a:p>
          <a:p>
            <a:pPr lvl="2"/>
            <a:r>
              <a:rPr lang="en-US" dirty="0"/>
              <a:t>Usually required input from scientists / specialists</a:t>
            </a:r>
          </a:p>
          <a:p>
            <a:pPr lvl="2"/>
            <a:r>
              <a:rPr lang="en-US" dirty="0"/>
              <a:t>Use risk analysis techniques</a:t>
            </a:r>
          </a:p>
          <a:p>
            <a:pPr lvl="1"/>
            <a:r>
              <a:rPr lang="en-US" dirty="0"/>
              <a:t>Reports (raw data) can also be reviewed</a:t>
            </a:r>
          </a:p>
          <a:p>
            <a:pPr lvl="1"/>
            <a:r>
              <a:rPr lang="en-US" dirty="0"/>
              <a:t>Reported to study director</a:t>
            </a:r>
          </a:p>
          <a:p>
            <a:pPr lvl="2"/>
            <a:r>
              <a:rPr lang="en-US" dirty="0">
                <a:sym typeface="Wingdings"/>
              </a:rPr>
              <a:t>for response</a:t>
            </a:r>
          </a:p>
          <a:p>
            <a:pPr lvl="2"/>
            <a:r>
              <a:rPr lang="en-US" dirty="0">
                <a:sym typeface="Wingdings"/>
              </a:rPr>
              <a:t>improvement</a:t>
            </a:r>
            <a:endParaRPr lang="en-US" dirty="0"/>
          </a:p>
          <a:p>
            <a:endParaRPr lang="en-US" dirty="0"/>
          </a:p>
        </p:txBody>
      </p:sp>
    </p:spTree>
    <p:extLst>
      <p:ext uri="{BB962C8B-B14F-4D97-AF65-F5344CB8AC3E}">
        <p14:creationId xmlns:p14="http://schemas.microsoft.com/office/powerpoint/2010/main" val="28324394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72533"/>
            <a:ext cx="7637786" cy="6090933"/>
          </a:xfrm>
        </p:spPr>
        <p:txBody>
          <a:bodyPr/>
          <a:lstStyle/>
          <a:p>
            <a:pPr marL="18288" indent="0">
              <a:buNone/>
            </a:pPr>
            <a:r>
              <a:rPr lang="en-US" b="1" u="sng" dirty="0"/>
              <a:t>2. SYSTEM OR FACILITY-BASED AUDIT</a:t>
            </a:r>
          </a:p>
          <a:p>
            <a:pPr lvl="1"/>
            <a:r>
              <a:rPr lang="en-US" dirty="0"/>
              <a:t>Performed independently of studies</a:t>
            </a:r>
          </a:p>
          <a:p>
            <a:pPr lvl="2"/>
            <a:r>
              <a:rPr lang="en-US" dirty="0"/>
              <a:t>Personnel records</a:t>
            </a:r>
          </a:p>
          <a:p>
            <a:pPr lvl="2"/>
            <a:r>
              <a:rPr lang="en-US" dirty="0"/>
              <a:t>Archives</a:t>
            </a:r>
          </a:p>
          <a:p>
            <a:pPr lvl="2"/>
            <a:r>
              <a:rPr lang="en-US" dirty="0"/>
              <a:t>Animal receipt, disposal</a:t>
            </a:r>
          </a:p>
          <a:p>
            <a:pPr lvl="2"/>
            <a:r>
              <a:rPr lang="en-US" dirty="0"/>
              <a:t>Cleaning</a:t>
            </a:r>
          </a:p>
          <a:p>
            <a:pPr lvl="2"/>
            <a:r>
              <a:rPr lang="en-US" dirty="0"/>
              <a:t>Computer operations and security</a:t>
            </a:r>
          </a:p>
          <a:p>
            <a:pPr lvl="2"/>
            <a:r>
              <a:rPr lang="en-US" dirty="0"/>
              <a:t>Access and security</a:t>
            </a:r>
          </a:p>
          <a:p>
            <a:pPr lvl="2"/>
            <a:r>
              <a:rPr lang="en-US" dirty="0"/>
              <a:t>SOP management</a:t>
            </a:r>
          </a:p>
          <a:p>
            <a:pPr lvl="2"/>
            <a:r>
              <a:rPr lang="en-US" dirty="0"/>
              <a:t>Water supply</a:t>
            </a:r>
          </a:p>
          <a:p>
            <a:pPr lvl="2"/>
            <a:r>
              <a:rPr lang="en-US" dirty="0"/>
              <a:t>Building / Equipment</a:t>
            </a:r>
          </a:p>
          <a:p>
            <a:pPr lvl="1"/>
            <a:r>
              <a:rPr lang="en-US" dirty="0"/>
              <a:t>Frequency of audit depends on impact of study</a:t>
            </a:r>
          </a:p>
          <a:p>
            <a:pPr lvl="1"/>
            <a:r>
              <a:rPr lang="en-US" dirty="0"/>
              <a:t>May use risk-analysis techniques</a:t>
            </a:r>
          </a:p>
          <a:p>
            <a:pPr lvl="1"/>
            <a:r>
              <a:rPr lang="en-US" dirty="0"/>
              <a:t>Reported to appropriate manager of test facility</a:t>
            </a:r>
          </a:p>
        </p:txBody>
      </p:sp>
    </p:spTree>
    <p:extLst>
      <p:ext uri="{BB962C8B-B14F-4D97-AF65-F5344CB8AC3E}">
        <p14:creationId xmlns:p14="http://schemas.microsoft.com/office/powerpoint/2010/main" val="11774924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06400"/>
            <a:ext cx="8432800" cy="6057066"/>
          </a:xfrm>
        </p:spPr>
        <p:txBody>
          <a:bodyPr>
            <a:normAutofit/>
          </a:bodyPr>
          <a:lstStyle/>
          <a:p>
            <a:pPr marL="18288" indent="0">
              <a:buNone/>
            </a:pPr>
            <a:r>
              <a:rPr lang="en-US" b="1" u="sng" dirty="0"/>
              <a:t>3. PROCESS-BASED AUDIT</a:t>
            </a:r>
          </a:p>
          <a:p>
            <a:pPr lvl="1"/>
            <a:r>
              <a:rPr lang="en-US" dirty="0">
                <a:effectLst/>
              </a:rPr>
              <a:t>Performed independently of specific studies</a:t>
            </a:r>
          </a:p>
          <a:p>
            <a:pPr lvl="1"/>
            <a:r>
              <a:rPr lang="en-US" dirty="0">
                <a:effectLst/>
              </a:rPr>
              <a:t>Conducted to monitor processes of a </a:t>
            </a:r>
            <a:r>
              <a:rPr lang="en-US" b="1" u="sng" dirty="0">
                <a:effectLst/>
              </a:rPr>
              <a:t>repetitive nature </a:t>
            </a:r>
          </a:p>
          <a:p>
            <a:pPr lvl="1"/>
            <a:r>
              <a:rPr lang="en-US" dirty="0">
                <a:effectLst/>
              </a:rPr>
              <a:t>Frequency may be justified by a risk analysis approach </a:t>
            </a:r>
          </a:p>
          <a:p>
            <a:pPr lvl="1"/>
            <a:r>
              <a:rPr lang="en-US" dirty="0">
                <a:effectLst/>
              </a:rPr>
              <a:t>Performed because it is considered inefficient or inappropriate to conduct study-based inspections on repetitive phases </a:t>
            </a:r>
          </a:p>
          <a:p>
            <a:pPr lvl="1"/>
            <a:r>
              <a:rPr lang="en-US" dirty="0">
                <a:effectLst/>
              </a:rPr>
              <a:t>Other useful process-based inspections are those that focus on cross-organizational processes </a:t>
            </a:r>
          </a:p>
          <a:p>
            <a:pPr lvl="2"/>
            <a:r>
              <a:rPr lang="en-US" dirty="0">
                <a:effectLst/>
              </a:rPr>
              <a:t>the transfer of test samples from the animal facilities to the bio-analysis laboratory </a:t>
            </a:r>
            <a:endParaRPr lang="en-US" dirty="0"/>
          </a:p>
        </p:txBody>
      </p:sp>
    </p:spTree>
    <p:extLst>
      <p:ext uri="{BB962C8B-B14F-4D97-AF65-F5344CB8AC3E}">
        <p14:creationId xmlns:p14="http://schemas.microsoft.com/office/powerpoint/2010/main" val="2390566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89467"/>
            <a:ext cx="7637786" cy="6073999"/>
          </a:xfrm>
        </p:spPr>
        <p:txBody>
          <a:bodyPr/>
          <a:lstStyle/>
          <a:p>
            <a:r>
              <a:rPr lang="en-US" b="1" u="sng" dirty="0"/>
              <a:t>FINAL REPORT/ RAW DATA AUDIT</a:t>
            </a:r>
          </a:p>
          <a:p>
            <a:pPr lvl="1"/>
            <a:r>
              <a:rPr lang="en-US" dirty="0"/>
              <a:t>QA should audit all reports from GLP studies </a:t>
            </a:r>
            <a:r>
              <a:rPr lang="en-US" dirty="0" err="1"/>
              <a:t>wrt</a:t>
            </a:r>
            <a:endParaRPr lang="en-US" dirty="0"/>
          </a:p>
          <a:p>
            <a:pPr lvl="2"/>
            <a:r>
              <a:rPr lang="en-US" dirty="0"/>
              <a:t>Protocol</a:t>
            </a:r>
          </a:p>
          <a:p>
            <a:pPr lvl="2"/>
            <a:r>
              <a:rPr lang="en-US" dirty="0"/>
              <a:t>SOP</a:t>
            </a:r>
          </a:p>
          <a:p>
            <a:pPr lvl="2"/>
            <a:r>
              <a:rPr lang="en-US" dirty="0"/>
              <a:t>Raw data</a:t>
            </a:r>
          </a:p>
          <a:p>
            <a:pPr lvl="1"/>
            <a:r>
              <a:rPr lang="en-US" dirty="0"/>
              <a:t>To ensure that the report gives a complete and truthful account of the way in which study was performed</a:t>
            </a:r>
          </a:p>
          <a:p>
            <a:pPr lvl="1"/>
            <a:r>
              <a:rPr lang="en-US" dirty="0"/>
              <a:t>Accurate representation of data</a:t>
            </a:r>
          </a:p>
          <a:p>
            <a:pPr lvl="1"/>
            <a:r>
              <a:rPr lang="en-US" dirty="0"/>
              <a:t>Authenticity is checked </a:t>
            </a:r>
            <a:r>
              <a:rPr lang="mr-IN" dirty="0"/>
              <a:t>–</a:t>
            </a:r>
            <a:r>
              <a:rPr lang="en-US" dirty="0"/>
              <a:t> signatures, dates, amendments, corrections, deviations </a:t>
            </a:r>
            <a:r>
              <a:rPr lang="en-US" dirty="0" err="1"/>
              <a:t>etc</a:t>
            </a:r>
            <a:endParaRPr lang="en-US" dirty="0"/>
          </a:p>
        </p:txBody>
      </p:sp>
    </p:spTree>
    <p:extLst>
      <p:ext uri="{BB962C8B-B14F-4D97-AF65-F5344CB8AC3E}">
        <p14:creationId xmlns:p14="http://schemas.microsoft.com/office/powerpoint/2010/main" val="1450314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38667"/>
            <a:ext cx="7637786" cy="6124799"/>
          </a:xfrm>
        </p:spPr>
        <p:txBody>
          <a:bodyPr/>
          <a:lstStyle/>
          <a:p>
            <a:r>
              <a:rPr lang="en-US" dirty="0"/>
              <a:t>QA statement is placed in report</a:t>
            </a:r>
          </a:p>
          <a:p>
            <a:pPr lvl="1"/>
            <a:r>
              <a:rPr lang="en-US" dirty="0"/>
              <a:t>Provides dates on which study was inspected</a:t>
            </a:r>
          </a:p>
          <a:p>
            <a:r>
              <a:rPr lang="en-US" dirty="0"/>
              <a:t>Reported to study director and management</a:t>
            </a:r>
          </a:p>
          <a:p>
            <a:pPr lvl="1"/>
            <a:r>
              <a:rPr lang="en-US" dirty="0"/>
              <a:t>QA statement is not a GLP compliance</a:t>
            </a:r>
          </a:p>
          <a:p>
            <a:pPr lvl="1"/>
            <a:r>
              <a:rPr lang="en-US" dirty="0"/>
              <a:t>Study director’s responsibility </a:t>
            </a:r>
          </a:p>
          <a:p>
            <a:pPr lvl="1"/>
            <a:r>
              <a:rPr lang="en-US" dirty="0"/>
              <a:t>As per OECD </a:t>
            </a:r>
          </a:p>
          <a:p>
            <a:pPr lvl="2"/>
            <a:r>
              <a:rPr lang="en-US" dirty="0"/>
              <a:t>“I</a:t>
            </a:r>
            <a:r>
              <a:rPr lang="en-US" dirty="0">
                <a:effectLst/>
              </a:rPr>
              <a:t>t is recommended that the QA statement only be completed if the study director’s claim to GLP compliance can be supported. The QA statement should indicate that the study report accurately reflects the study data. It remains the study director’s responsibility to ensure that any areas of non-compliance with the GLP principles are identified in the final report”. </a:t>
            </a:r>
            <a:endParaRPr lang="en-US" dirty="0"/>
          </a:p>
          <a:p>
            <a:endParaRPr lang="en-US" dirty="0"/>
          </a:p>
        </p:txBody>
      </p:sp>
    </p:spTree>
    <p:extLst>
      <p:ext uri="{BB962C8B-B14F-4D97-AF65-F5344CB8AC3E}">
        <p14:creationId xmlns:p14="http://schemas.microsoft.com/office/powerpoint/2010/main" val="8720076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77333"/>
            <a:ext cx="7611534" cy="5786133"/>
          </a:xfrm>
        </p:spPr>
        <p:txBody>
          <a:bodyPr/>
          <a:lstStyle/>
          <a:p>
            <a:r>
              <a:rPr lang="en-US" dirty="0"/>
              <a:t>Content of QA Statement / Audit report</a:t>
            </a:r>
          </a:p>
          <a:p>
            <a:pPr lvl="1"/>
            <a:r>
              <a:rPr lang="en-US" dirty="0"/>
              <a:t>Date of inspection</a:t>
            </a:r>
          </a:p>
          <a:p>
            <a:pPr lvl="1"/>
            <a:r>
              <a:rPr lang="en-US" dirty="0"/>
              <a:t>Date of findings to study directors and management</a:t>
            </a:r>
          </a:p>
          <a:p>
            <a:pPr lvl="1"/>
            <a:r>
              <a:rPr lang="en-US" dirty="0"/>
              <a:t>Phases audited</a:t>
            </a:r>
          </a:p>
          <a:p>
            <a:pPr lvl="1"/>
            <a:r>
              <a:rPr lang="en-US" dirty="0"/>
              <a:t>Confirmation that report reflects methods used and data generated</a:t>
            </a:r>
          </a:p>
          <a:p>
            <a:pPr lvl="1"/>
            <a:r>
              <a:rPr lang="en-US" dirty="0"/>
              <a:t>Sign only if GLP compliance statement from study director is considered justifiable and all corrective actions have been completed</a:t>
            </a:r>
          </a:p>
        </p:txBody>
      </p:sp>
    </p:spTree>
    <p:extLst>
      <p:ext uri="{BB962C8B-B14F-4D97-AF65-F5344CB8AC3E}">
        <p14:creationId xmlns:p14="http://schemas.microsoft.com/office/powerpoint/2010/main" val="7376622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457200"/>
            <a:ext cx="7637786" cy="6006266"/>
          </a:xfrm>
        </p:spPr>
        <p:txBody>
          <a:bodyPr/>
          <a:lstStyle/>
          <a:p>
            <a:r>
              <a:rPr lang="en-US" dirty="0">
                <a:effectLst/>
              </a:rPr>
              <a:t>The signed QA statement becomes a “release” document assuring that : </a:t>
            </a:r>
            <a:endParaRPr lang="en-US" dirty="0"/>
          </a:p>
          <a:p>
            <a:pPr lvl="1"/>
            <a:r>
              <a:rPr lang="en-US" dirty="0">
                <a:effectLst/>
              </a:rPr>
              <a:t>the study report is complete and accurately reflects the conduct and data of the study; </a:t>
            </a:r>
          </a:p>
          <a:p>
            <a:pPr lvl="1"/>
            <a:r>
              <a:rPr lang="en-US" dirty="0">
                <a:effectLst/>
              </a:rPr>
              <a:t>the study was performed in compliance with GLP; </a:t>
            </a:r>
          </a:p>
          <a:p>
            <a:pPr lvl="1"/>
            <a:r>
              <a:rPr lang="en-US" dirty="0">
                <a:effectLst/>
              </a:rPr>
              <a:t>that all audit comments have been satisfactorily resolved.</a:t>
            </a:r>
          </a:p>
          <a:p>
            <a:endParaRPr lang="en-US">
              <a:effectLst/>
            </a:endParaRPr>
          </a:p>
          <a:p>
            <a:r>
              <a:rPr lang="en-US">
                <a:effectLst/>
              </a:rPr>
              <a:t>QA </a:t>
            </a:r>
            <a:r>
              <a:rPr lang="en-US" dirty="0">
                <a:effectLst/>
              </a:rPr>
              <a:t>audit reports are not for general distribution</a:t>
            </a:r>
          </a:p>
          <a:p>
            <a:pPr lvl="1"/>
            <a:r>
              <a:rPr lang="en-US" dirty="0">
                <a:effectLst/>
              </a:rPr>
              <a:t>Should be handled with discretion</a:t>
            </a:r>
          </a:p>
          <a:p>
            <a:pPr lvl="1"/>
            <a:r>
              <a:rPr lang="en-US" dirty="0">
                <a:effectLst/>
              </a:rPr>
              <a:t>Better to archive separately from study files </a:t>
            </a:r>
          </a:p>
          <a:p>
            <a:pPr lvl="2"/>
            <a:r>
              <a:rPr lang="en-US" dirty="0">
                <a:effectLst/>
              </a:rPr>
              <a:t>No access to external auditors</a:t>
            </a:r>
          </a:p>
        </p:txBody>
      </p:sp>
    </p:spTree>
    <p:extLst>
      <p:ext uri="{BB962C8B-B14F-4D97-AF65-F5344CB8AC3E}">
        <p14:creationId xmlns:p14="http://schemas.microsoft.com/office/powerpoint/2010/main" val="2938935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971800"/>
            <a:ext cx="7543800" cy="914400"/>
          </a:xfrm>
        </p:spPr>
        <p:txBody>
          <a:bodyPr/>
          <a:lstStyle/>
          <a:p>
            <a:r>
              <a:rPr lang="en-US" dirty="0"/>
              <a:t>Thank you.</a:t>
            </a:r>
          </a:p>
        </p:txBody>
      </p:sp>
    </p:spTree>
    <p:extLst>
      <p:ext uri="{BB962C8B-B14F-4D97-AF65-F5344CB8AC3E}">
        <p14:creationId xmlns:p14="http://schemas.microsoft.com/office/powerpoint/2010/main" val="330399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11" y="1370658"/>
            <a:ext cx="8599050" cy="5322167"/>
          </a:xfrm>
        </p:spPr>
        <p:txBody>
          <a:bodyPr>
            <a:normAutofit/>
          </a:bodyPr>
          <a:lstStyle/>
          <a:p>
            <a:r>
              <a:rPr lang="en-US" dirty="0"/>
              <a:t>GLP promotes Quality and Validity of test data</a:t>
            </a:r>
          </a:p>
          <a:p>
            <a:r>
              <a:rPr lang="en-US" dirty="0"/>
              <a:t>Help scientists to obtain results that are “Reliable, Repeatable and Auditable”</a:t>
            </a:r>
          </a:p>
          <a:p>
            <a:r>
              <a:rPr lang="en-US" dirty="0"/>
              <a:t>To minimize the incidence of false negatives</a:t>
            </a:r>
          </a:p>
          <a:p>
            <a:pPr lvl="1"/>
            <a:r>
              <a:rPr lang="en-US" dirty="0"/>
              <a:t>E.g. result demonstrate non-toxicity of a toxic compound</a:t>
            </a:r>
          </a:p>
          <a:p>
            <a:r>
              <a:rPr lang="en-US" dirty="0"/>
              <a:t>To minimize the incidence of false positives</a:t>
            </a:r>
          </a:p>
          <a:p>
            <a:pPr lvl="1"/>
            <a:r>
              <a:rPr lang="en-US" dirty="0"/>
              <a:t>E.g. result demonstrate toxicity of a non-toxic compound</a:t>
            </a:r>
          </a:p>
          <a:p>
            <a:r>
              <a:rPr lang="en-US" dirty="0"/>
              <a:t>To promote mutual recognition of study data across international frontiers</a:t>
            </a:r>
          </a:p>
          <a:p>
            <a:r>
              <a:rPr lang="en-US" dirty="0"/>
              <a:t>Limit waste of resources, especially animals</a:t>
            </a:r>
          </a:p>
          <a:p>
            <a:r>
              <a:rPr lang="en-US" dirty="0"/>
              <a:t>Ensure comparability of results between candidate medicines</a:t>
            </a:r>
          </a:p>
          <a:p>
            <a:endParaRPr lang="en-US" dirty="0"/>
          </a:p>
        </p:txBody>
      </p:sp>
      <p:sp>
        <p:nvSpPr>
          <p:cNvPr id="3" name="Title 2"/>
          <p:cNvSpPr>
            <a:spLocks noGrp="1"/>
          </p:cNvSpPr>
          <p:nvPr>
            <p:ph type="title"/>
          </p:nvPr>
        </p:nvSpPr>
        <p:spPr/>
        <p:txBody>
          <a:bodyPr/>
          <a:lstStyle/>
          <a:p>
            <a:r>
              <a:rPr lang="en-US" b="1" dirty="0"/>
              <a:t>Significance</a:t>
            </a:r>
          </a:p>
        </p:txBody>
      </p:sp>
    </p:spTree>
    <p:extLst>
      <p:ext uri="{BB962C8B-B14F-4D97-AF65-F5344CB8AC3E}">
        <p14:creationId xmlns:p14="http://schemas.microsoft.com/office/powerpoint/2010/main" val="132730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226" y="610026"/>
            <a:ext cx="1719014" cy="5243606"/>
            <a:chOff x="3473450" y="449557"/>
            <a:chExt cx="1493838" cy="5917611"/>
          </a:xfrm>
        </p:grpSpPr>
        <p:sp>
          <p:nvSpPr>
            <p:cNvPr id="5" name="Freeform 74"/>
            <p:cNvSpPr>
              <a:spLocks/>
            </p:cNvSpPr>
            <p:nvPr/>
          </p:nvSpPr>
          <p:spPr bwMode="auto">
            <a:xfrm>
              <a:off x="3689350" y="449557"/>
              <a:ext cx="1063625" cy="1493838"/>
            </a:xfrm>
            <a:custGeom>
              <a:avLst/>
              <a:gdLst>
                <a:gd name="T0" fmla="*/ 1288 w 2080"/>
                <a:gd name="T1" fmla="*/ 2552 h 2922"/>
                <a:gd name="T2" fmla="*/ 1392 w 2080"/>
                <a:gd name="T3" fmla="*/ 2493 h 2922"/>
                <a:gd name="T4" fmla="*/ 2080 w 2080"/>
                <a:gd name="T5" fmla="*/ 2493 h 2922"/>
                <a:gd name="T6" fmla="*/ 2080 w 2080"/>
                <a:gd name="T7" fmla="*/ 1970 h 2922"/>
                <a:gd name="T8" fmla="*/ 2039 w 2080"/>
                <a:gd name="T9" fmla="*/ 1866 h 2922"/>
                <a:gd name="T10" fmla="*/ 1637 w 2080"/>
                <a:gd name="T11" fmla="*/ 1455 h 2922"/>
                <a:gd name="T12" fmla="*/ 2039 w 2080"/>
                <a:gd name="T13" fmla="*/ 1056 h 2922"/>
                <a:gd name="T14" fmla="*/ 2080 w 2080"/>
                <a:gd name="T15" fmla="*/ 952 h 2922"/>
                <a:gd name="T16" fmla="*/ 2080 w 2080"/>
                <a:gd name="T17" fmla="*/ 418 h 2922"/>
                <a:gd name="T18" fmla="*/ 1400 w 2080"/>
                <a:gd name="T19" fmla="*/ 418 h 2922"/>
                <a:gd name="T20" fmla="*/ 1297 w 2080"/>
                <a:gd name="T21" fmla="*/ 358 h 2922"/>
                <a:gd name="T22" fmla="*/ 1043 w 2080"/>
                <a:gd name="T23" fmla="*/ 0 h 2922"/>
                <a:gd name="T24" fmla="*/ 774 w 2080"/>
                <a:gd name="T25" fmla="*/ 356 h 2922"/>
                <a:gd name="T26" fmla="*/ 687 w 2080"/>
                <a:gd name="T27" fmla="*/ 418 h 2922"/>
                <a:gd name="T28" fmla="*/ 6 w 2080"/>
                <a:gd name="T29" fmla="*/ 418 h 2922"/>
                <a:gd name="T30" fmla="*/ 6 w 2080"/>
                <a:gd name="T31" fmla="*/ 944 h 2922"/>
                <a:gd name="T32" fmla="*/ 39 w 2080"/>
                <a:gd name="T33" fmla="*/ 1048 h 2922"/>
                <a:gd name="T34" fmla="*/ 441 w 2080"/>
                <a:gd name="T35" fmla="*/ 1455 h 2922"/>
                <a:gd name="T36" fmla="*/ 37 w 2080"/>
                <a:gd name="T37" fmla="*/ 1874 h 2922"/>
                <a:gd name="T38" fmla="*/ 6 w 2080"/>
                <a:gd name="T39" fmla="*/ 2022 h 2922"/>
                <a:gd name="T40" fmla="*/ 6 w 2080"/>
                <a:gd name="T41" fmla="*/ 2493 h 2922"/>
                <a:gd name="T42" fmla="*/ 688 w 2080"/>
                <a:gd name="T43" fmla="*/ 2493 h 2922"/>
                <a:gd name="T44" fmla="*/ 791 w 2080"/>
                <a:gd name="T45" fmla="*/ 2552 h 2922"/>
                <a:gd name="T46" fmla="*/ 1043 w 2080"/>
                <a:gd name="T47" fmla="*/ 2922 h 2922"/>
                <a:gd name="T48" fmla="*/ 1288 w 2080"/>
                <a:gd name="T49" fmla="*/ 2552 h 2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2922">
                  <a:moveTo>
                    <a:pt x="1288" y="2552"/>
                  </a:moveTo>
                  <a:cubicBezTo>
                    <a:pt x="1288" y="2500"/>
                    <a:pt x="1392" y="2493"/>
                    <a:pt x="1392" y="2493"/>
                  </a:cubicBezTo>
                  <a:lnTo>
                    <a:pt x="2080" y="2493"/>
                  </a:lnTo>
                  <a:lnTo>
                    <a:pt x="2080" y="1970"/>
                  </a:lnTo>
                  <a:cubicBezTo>
                    <a:pt x="2080" y="1970"/>
                    <a:pt x="2080" y="1866"/>
                    <a:pt x="2039" y="1866"/>
                  </a:cubicBezTo>
                  <a:cubicBezTo>
                    <a:pt x="2015" y="1866"/>
                    <a:pt x="1637" y="2120"/>
                    <a:pt x="1637" y="1455"/>
                  </a:cubicBezTo>
                  <a:cubicBezTo>
                    <a:pt x="1637" y="790"/>
                    <a:pt x="2024" y="1056"/>
                    <a:pt x="2039" y="1056"/>
                  </a:cubicBezTo>
                  <a:cubicBezTo>
                    <a:pt x="2079" y="1056"/>
                    <a:pt x="2080" y="952"/>
                    <a:pt x="2080" y="952"/>
                  </a:cubicBezTo>
                  <a:lnTo>
                    <a:pt x="2080" y="418"/>
                  </a:lnTo>
                  <a:lnTo>
                    <a:pt x="1400" y="418"/>
                  </a:lnTo>
                  <a:cubicBezTo>
                    <a:pt x="1396" y="418"/>
                    <a:pt x="1297" y="397"/>
                    <a:pt x="1297" y="358"/>
                  </a:cubicBezTo>
                  <a:cubicBezTo>
                    <a:pt x="1297" y="291"/>
                    <a:pt x="1647" y="0"/>
                    <a:pt x="1043" y="0"/>
                  </a:cubicBezTo>
                  <a:cubicBezTo>
                    <a:pt x="439" y="0"/>
                    <a:pt x="774" y="283"/>
                    <a:pt x="774" y="356"/>
                  </a:cubicBezTo>
                  <a:cubicBezTo>
                    <a:pt x="774" y="396"/>
                    <a:pt x="694" y="418"/>
                    <a:pt x="687" y="418"/>
                  </a:cubicBezTo>
                  <a:lnTo>
                    <a:pt x="6" y="418"/>
                  </a:lnTo>
                  <a:lnTo>
                    <a:pt x="6" y="944"/>
                  </a:lnTo>
                  <a:cubicBezTo>
                    <a:pt x="6" y="944"/>
                    <a:pt x="0" y="1048"/>
                    <a:pt x="39" y="1048"/>
                  </a:cubicBezTo>
                  <a:cubicBezTo>
                    <a:pt x="57" y="1048"/>
                    <a:pt x="441" y="745"/>
                    <a:pt x="441" y="1455"/>
                  </a:cubicBezTo>
                  <a:cubicBezTo>
                    <a:pt x="441" y="2166"/>
                    <a:pt x="60" y="1874"/>
                    <a:pt x="37" y="1874"/>
                  </a:cubicBezTo>
                  <a:cubicBezTo>
                    <a:pt x="3" y="1874"/>
                    <a:pt x="6" y="2022"/>
                    <a:pt x="6" y="2022"/>
                  </a:cubicBezTo>
                  <a:lnTo>
                    <a:pt x="6" y="2493"/>
                  </a:lnTo>
                  <a:lnTo>
                    <a:pt x="688" y="2493"/>
                  </a:lnTo>
                  <a:cubicBezTo>
                    <a:pt x="688" y="2493"/>
                    <a:pt x="791" y="2494"/>
                    <a:pt x="791" y="2552"/>
                  </a:cubicBezTo>
                  <a:cubicBezTo>
                    <a:pt x="791" y="2648"/>
                    <a:pt x="436" y="2922"/>
                    <a:pt x="1043" y="2922"/>
                  </a:cubicBezTo>
                  <a:cubicBezTo>
                    <a:pt x="1650" y="2922"/>
                    <a:pt x="1288" y="2649"/>
                    <a:pt x="1288" y="2552"/>
                  </a:cubicBezTo>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80"/>
            <p:cNvSpPr>
              <a:spLocks/>
            </p:cNvSpPr>
            <p:nvPr/>
          </p:nvSpPr>
          <p:spPr bwMode="auto">
            <a:xfrm>
              <a:off x="3689350" y="4873330"/>
              <a:ext cx="1063625" cy="1493838"/>
            </a:xfrm>
            <a:custGeom>
              <a:avLst/>
              <a:gdLst>
                <a:gd name="T0" fmla="*/ 1288 w 2080"/>
                <a:gd name="T1" fmla="*/ 2552 h 2922"/>
                <a:gd name="T2" fmla="*/ 1392 w 2080"/>
                <a:gd name="T3" fmla="*/ 2492 h 2922"/>
                <a:gd name="T4" fmla="*/ 2080 w 2080"/>
                <a:gd name="T5" fmla="*/ 2492 h 2922"/>
                <a:gd name="T6" fmla="*/ 2080 w 2080"/>
                <a:gd name="T7" fmla="*/ 1970 h 2922"/>
                <a:gd name="T8" fmla="*/ 2039 w 2080"/>
                <a:gd name="T9" fmla="*/ 1866 h 2922"/>
                <a:gd name="T10" fmla="*/ 1637 w 2080"/>
                <a:gd name="T11" fmla="*/ 1455 h 2922"/>
                <a:gd name="T12" fmla="*/ 2039 w 2080"/>
                <a:gd name="T13" fmla="*/ 1055 h 2922"/>
                <a:gd name="T14" fmla="*/ 2080 w 2080"/>
                <a:gd name="T15" fmla="*/ 952 h 2922"/>
                <a:gd name="T16" fmla="*/ 2080 w 2080"/>
                <a:gd name="T17" fmla="*/ 418 h 2922"/>
                <a:gd name="T18" fmla="*/ 1400 w 2080"/>
                <a:gd name="T19" fmla="*/ 418 h 2922"/>
                <a:gd name="T20" fmla="*/ 1297 w 2080"/>
                <a:gd name="T21" fmla="*/ 357 h 2922"/>
                <a:gd name="T22" fmla="*/ 1043 w 2080"/>
                <a:gd name="T23" fmla="*/ 0 h 2922"/>
                <a:gd name="T24" fmla="*/ 774 w 2080"/>
                <a:gd name="T25" fmla="*/ 356 h 2922"/>
                <a:gd name="T26" fmla="*/ 687 w 2080"/>
                <a:gd name="T27" fmla="*/ 418 h 2922"/>
                <a:gd name="T28" fmla="*/ 6 w 2080"/>
                <a:gd name="T29" fmla="*/ 418 h 2922"/>
                <a:gd name="T30" fmla="*/ 6 w 2080"/>
                <a:gd name="T31" fmla="*/ 944 h 2922"/>
                <a:gd name="T32" fmla="*/ 39 w 2080"/>
                <a:gd name="T33" fmla="*/ 1048 h 2922"/>
                <a:gd name="T34" fmla="*/ 441 w 2080"/>
                <a:gd name="T35" fmla="*/ 1455 h 2922"/>
                <a:gd name="T36" fmla="*/ 37 w 2080"/>
                <a:gd name="T37" fmla="*/ 1873 h 2922"/>
                <a:gd name="T38" fmla="*/ 6 w 2080"/>
                <a:gd name="T39" fmla="*/ 2022 h 2922"/>
                <a:gd name="T40" fmla="*/ 6 w 2080"/>
                <a:gd name="T41" fmla="*/ 2492 h 2922"/>
                <a:gd name="T42" fmla="*/ 688 w 2080"/>
                <a:gd name="T43" fmla="*/ 2492 h 2922"/>
                <a:gd name="T44" fmla="*/ 791 w 2080"/>
                <a:gd name="T45" fmla="*/ 2552 h 2922"/>
                <a:gd name="T46" fmla="*/ 1043 w 2080"/>
                <a:gd name="T47" fmla="*/ 2922 h 2922"/>
                <a:gd name="T48" fmla="*/ 1288 w 2080"/>
                <a:gd name="T49" fmla="*/ 2552 h 2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2922">
                  <a:moveTo>
                    <a:pt x="1288" y="2552"/>
                  </a:moveTo>
                  <a:cubicBezTo>
                    <a:pt x="1288" y="2500"/>
                    <a:pt x="1392" y="2492"/>
                    <a:pt x="1392" y="2492"/>
                  </a:cubicBezTo>
                  <a:lnTo>
                    <a:pt x="2080" y="2492"/>
                  </a:lnTo>
                  <a:lnTo>
                    <a:pt x="2080" y="1970"/>
                  </a:lnTo>
                  <a:cubicBezTo>
                    <a:pt x="2080" y="1970"/>
                    <a:pt x="2080" y="1866"/>
                    <a:pt x="2039" y="1866"/>
                  </a:cubicBezTo>
                  <a:cubicBezTo>
                    <a:pt x="2015" y="1866"/>
                    <a:pt x="1637" y="2120"/>
                    <a:pt x="1637" y="1455"/>
                  </a:cubicBezTo>
                  <a:cubicBezTo>
                    <a:pt x="1637" y="790"/>
                    <a:pt x="2024" y="1055"/>
                    <a:pt x="2039" y="1055"/>
                  </a:cubicBezTo>
                  <a:cubicBezTo>
                    <a:pt x="2079" y="1055"/>
                    <a:pt x="2080" y="952"/>
                    <a:pt x="2080" y="952"/>
                  </a:cubicBezTo>
                  <a:lnTo>
                    <a:pt x="2080" y="418"/>
                  </a:lnTo>
                  <a:lnTo>
                    <a:pt x="1400" y="418"/>
                  </a:lnTo>
                  <a:cubicBezTo>
                    <a:pt x="1396" y="418"/>
                    <a:pt x="1297" y="397"/>
                    <a:pt x="1297" y="357"/>
                  </a:cubicBezTo>
                  <a:cubicBezTo>
                    <a:pt x="1297" y="291"/>
                    <a:pt x="1647" y="0"/>
                    <a:pt x="1043" y="0"/>
                  </a:cubicBezTo>
                  <a:cubicBezTo>
                    <a:pt x="439" y="0"/>
                    <a:pt x="774" y="283"/>
                    <a:pt x="774" y="356"/>
                  </a:cubicBezTo>
                  <a:cubicBezTo>
                    <a:pt x="774" y="396"/>
                    <a:pt x="694" y="418"/>
                    <a:pt x="687" y="418"/>
                  </a:cubicBezTo>
                  <a:lnTo>
                    <a:pt x="6" y="418"/>
                  </a:lnTo>
                  <a:lnTo>
                    <a:pt x="6" y="944"/>
                  </a:lnTo>
                  <a:cubicBezTo>
                    <a:pt x="6" y="944"/>
                    <a:pt x="0" y="1048"/>
                    <a:pt x="39" y="1048"/>
                  </a:cubicBezTo>
                  <a:cubicBezTo>
                    <a:pt x="57" y="1048"/>
                    <a:pt x="441" y="745"/>
                    <a:pt x="441" y="1455"/>
                  </a:cubicBezTo>
                  <a:cubicBezTo>
                    <a:pt x="441" y="2165"/>
                    <a:pt x="60" y="1873"/>
                    <a:pt x="37" y="1873"/>
                  </a:cubicBezTo>
                  <a:cubicBezTo>
                    <a:pt x="3" y="1873"/>
                    <a:pt x="6" y="2022"/>
                    <a:pt x="6" y="2022"/>
                  </a:cubicBezTo>
                  <a:lnTo>
                    <a:pt x="6" y="2492"/>
                  </a:lnTo>
                  <a:lnTo>
                    <a:pt x="688" y="2492"/>
                  </a:lnTo>
                  <a:cubicBezTo>
                    <a:pt x="688" y="2492"/>
                    <a:pt x="791" y="2494"/>
                    <a:pt x="791" y="2552"/>
                  </a:cubicBezTo>
                  <a:cubicBezTo>
                    <a:pt x="791" y="2648"/>
                    <a:pt x="436" y="2922"/>
                    <a:pt x="1043" y="2922"/>
                  </a:cubicBezTo>
                  <a:cubicBezTo>
                    <a:pt x="1650" y="2922"/>
                    <a:pt x="1288" y="2649"/>
                    <a:pt x="1288" y="2552"/>
                  </a:cubicBez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90"/>
            <p:cNvSpPr>
              <a:spLocks/>
            </p:cNvSpPr>
            <p:nvPr/>
          </p:nvSpPr>
          <p:spPr bwMode="auto">
            <a:xfrm>
              <a:off x="3473450" y="1776707"/>
              <a:ext cx="1493838" cy="1063625"/>
            </a:xfrm>
            <a:custGeom>
              <a:avLst/>
              <a:gdLst>
                <a:gd name="T0" fmla="*/ 370 w 2921"/>
                <a:gd name="T1" fmla="*/ 1288 h 2080"/>
                <a:gd name="T2" fmla="*/ 429 w 2921"/>
                <a:gd name="T3" fmla="*/ 1392 h 2080"/>
                <a:gd name="T4" fmla="*/ 429 w 2921"/>
                <a:gd name="T5" fmla="*/ 2080 h 2080"/>
                <a:gd name="T6" fmla="*/ 952 w 2921"/>
                <a:gd name="T7" fmla="*/ 2080 h 2080"/>
                <a:gd name="T8" fmla="*/ 1056 w 2921"/>
                <a:gd name="T9" fmla="*/ 2039 h 2080"/>
                <a:gd name="T10" fmla="*/ 1467 w 2921"/>
                <a:gd name="T11" fmla="*/ 1637 h 2080"/>
                <a:gd name="T12" fmla="*/ 1866 w 2921"/>
                <a:gd name="T13" fmla="*/ 2039 h 2080"/>
                <a:gd name="T14" fmla="*/ 1970 w 2921"/>
                <a:gd name="T15" fmla="*/ 2080 h 2080"/>
                <a:gd name="T16" fmla="*/ 2504 w 2921"/>
                <a:gd name="T17" fmla="*/ 2080 h 2080"/>
                <a:gd name="T18" fmla="*/ 2504 w 2921"/>
                <a:gd name="T19" fmla="*/ 1400 h 2080"/>
                <a:gd name="T20" fmla="*/ 2564 w 2921"/>
                <a:gd name="T21" fmla="*/ 1297 h 2080"/>
                <a:gd name="T22" fmla="*/ 2921 w 2921"/>
                <a:gd name="T23" fmla="*/ 1043 h 2080"/>
                <a:gd name="T24" fmla="*/ 2564 w 2921"/>
                <a:gd name="T25" fmla="*/ 791 h 2080"/>
                <a:gd name="T26" fmla="*/ 2504 w 2921"/>
                <a:gd name="T27" fmla="*/ 687 h 2080"/>
                <a:gd name="T28" fmla="*/ 2504 w 2921"/>
                <a:gd name="T29" fmla="*/ 6 h 2080"/>
                <a:gd name="T30" fmla="*/ 1978 w 2921"/>
                <a:gd name="T31" fmla="*/ 6 h 2080"/>
                <a:gd name="T32" fmla="*/ 1874 w 2921"/>
                <a:gd name="T33" fmla="*/ 39 h 2080"/>
                <a:gd name="T34" fmla="*/ 1467 w 2921"/>
                <a:gd name="T35" fmla="*/ 441 h 2080"/>
                <a:gd name="T36" fmla="*/ 1048 w 2921"/>
                <a:gd name="T37" fmla="*/ 37 h 2080"/>
                <a:gd name="T38" fmla="*/ 900 w 2921"/>
                <a:gd name="T39" fmla="*/ 6 h 2080"/>
                <a:gd name="T40" fmla="*/ 429 w 2921"/>
                <a:gd name="T41" fmla="*/ 6 h 2080"/>
                <a:gd name="T42" fmla="*/ 429 w 2921"/>
                <a:gd name="T43" fmla="*/ 688 h 2080"/>
                <a:gd name="T44" fmla="*/ 370 w 2921"/>
                <a:gd name="T45" fmla="*/ 791 h 2080"/>
                <a:gd name="T46" fmla="*/ 0 w 2921"/>
                <a:gd name="T47" fmla="*/ 1043 h 2080"/>
                <a:gd name="T48" fmla="*/ 370 w 2921"/>
                <a:gd name="T49" fmla="*/ 1288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1" h="2080">
                  <a:moveTo>
                    <a:pt x="370" y="1288"/>
                  </a:moveTo>
                  <a:cubicBezTo>
                    <a:pt x="422" y="1288"/>
                    <a:pt x="429" y="1392"/>
                    <a:pt x="429" y="1392"/>
                  </a:cubicBezTo>
                  <a:lnTo>
                    <a:pt x="429" y="2080"/>
                  </a:lnTo>
                  <a:lnTo>
                    <a:pt x="952" y="2080"/>
                  </a:lnTo>
                  <a:cubicBezTo>
                    <a:pt x="952" y="2080"/>
                    <a:pt x="1056" y="2080"/>
                    <a:pt x="1056" y="2039"/>
                  </a:cubicBezTo>
                  <a:cubicBezTo>
                    <a:pt x="1056" y="2015"/>
                    <a:pt x="802" y="1637"/>
                    <a:pt x="1467" y="1637"/>
                  </a:cubicBezTo>
                  <a:cubicBezTo>
                    <a:pt x="2038" y="1637"/>
                    <a:pt x="1866" y="1889"/>
                    <a:pt x="1866" y="2039"/>
                  </a:cubicBezTo>
                  <a:cubicBezTo>
                    <a:pt x="1866" y="2079"/>
                    <a:pt x="1970" y="2080"/>
                    <a:pt x="1970" y="2080"/>
                  </a:cubicBezTo>
                  <a:lnTo>
                    <a:pt x="2504" y="2080"/>
                  </a:lnTo>
                  <a:lnTo>
                    <a:pt x="2504" y="1400"/>
                  </a:lnTo>
                  <a:cubicBezTo>
                    <a:pt x="2504" y="1396"/>
                    <a:pt x="2525" y="1297"/>
                    <a:pt x="2564" y="1297"/>
                  </a:cubicBezTo>
                  <a:cubicBezTo>
                    <a:pt x="2631" y="1297"/>
                    <a:pt x="2921" y="1647"/>
                    <a:pt x="2921" y="1043"/>
                  </a:cubicBezTo>
                  <a:cubicBezTo>
                    <a:pt x="2921" y="439"/>
                    <a:pt x="2638" y="791"/>
                    <a:pt x="2564" y="791"/>
                  </a:cubicBezTo>
                  <a:cubicBezTo>
                    <a:pt x="2524" y="791"/>
                    <a:pt x="2504" y="694"/>
                    <a:pt x="2504" y="687"/>
                  </a:cubicBezTo>
                  <a:lnTo>
                    <a:pt x="2504" y="6"/>
                  </a:lnTo>
                  <a:lnTo>
                    <a:pt x="1978" y="6"/>
                  </a:lnTo>
                  <a:cubicBezTo>
                    <a:pt x="1978" y="6"/>
                    <a:pt x="1874" y="0"/>
                    <a:pt x="1874" y="39"/>
                  </a:cubicBezTo>
                  <a:cubicBezTo>
                    <a:pt x="1874" y="57"/>
                    <a:pt x="2177" y="441"/>
                    <a:pt x="1467" y="441"/>
                  </a:cubicBezTo>
                  <a:cubicBezTo>
                    <a:pt x="756" y="441"/>
                    <a:pt x="1048" y="60"/>
                    <a:pt x="1048" y="37"/>
                  </a:cubicBezTo>
                  <a:cubicBezTo>
                    <a:pt x="1048" y="3"/>
                    <a:pt x="900" y="6"/>
                    <a:pt x="900" y="6"/>
                  </a:cubicBezTo>
                  <a:lnTo>
                    <a:pt x="429" y="6"/>
                  </a:lnTo>
                  <a:lnTo>
                    <a:pt x="429" y="688"/>
                  </a:lnTo>
                  <a:cubicBezTo>
                    <a:pt x="429" y="688"/>
                    <a:pt x="428" y="791"/>
                    <a:pt x="370" y="791"/>
                  </a:cubicBezTo>
                  <a:cubicBezTo>
                    <a:pt x="274" y="791"/>
                    <a:pt x="0" y="436"/>
                    <a:pt x="0" y="1043"/>
                  </a:cubicBezTo>
                  <a:cubicBezTo>
                    <a:pt x="0" y="1650"/>
                    <a:pt x="273" y="1288"/>
                    <a:pt x="370" y="1288"/>
                  </a:cubicBezTo>
                </a:path>
              </a:pathLst>
            </a:custGeom>
            <a:solidFill>
              <a:srgbClr val="800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96"/>
            <p:cNvSpPr>
              <a:spLocks/>
            </p:cNvSpPr>
            <p:nvPr/>
          </p:nvSpPr>
          <p:spPr bwMode="auto">
            <a:xfrm>
              <a:off x="3473450" y="3986213"/>
              <a:ext cx="1493838" cy="1063625"/>
            </a:xfrm>
            <a:custGeom>
              <a:avLst/>
              <a:gdLst>
                <a:gd name="T0" fmla="*/ 370 w 2921"/>
                <a:gd name="T1" fmla="*/ 1289 h 2081"/>
                <a:gd name="T2" fmla="*/ 429 w 2921"/>
                <a:gd name="T3" fmla="*/ 1393 h 2081"/>
                <a:gd name="T4" fmla="*/ 429 w 2921"/>
                <a:gd name="T5" fmla="*/ 2081 h 2081"/>
                <a:gd name="T6" fmla="*/ 952 w 2921"/>
                <a:gd name="T7" fmla="*/ 2081 h 2081"/>
                <a:gd name="T8" fmla="*/ 1056 w 2921"/>
                <a:gd name="T9" fmla="*/ 2040 h 2081"/>
                <a:gd name="T10" fmla="*/ 1467 w 2921"/>
                <a:gd name="T11" fmla="*/ 1638 h 2081"/>
                <a:gd name="T12" fmla="*/ 1866 w 2921"/>
                <a:gd name="T13" fmla="*/ 2040 h 2081"/>
                <a:gd name="T14" fmla="*/ 1970 w 2921"/>
                <a:gd name="T15" fmla="*/ 2081 h 2081"/>
                <a:gd name="T16" fmla="*/ 2504 w 2921"/>
                <a:gd name="T17" fmla="*/ 2081 h 2081"/>
                <a:gd name="T18" fmla="*/ 2504 w 2921"/>
                <a:gd name="T19" fmla="*/ 1401 h 2081"/>
                <a:gd name="T20" fmla="*/ 2564 w 2921"/>
                <a:gd name="T21" fmla="*/ 1298 h 2081"/>
                <a:gd name="T22" fmla="*/ 2921 w 2921"/>
                <a:gd name="T23" fmla="*/ 1044 h 2081"/>
                <a:gd name="T24" fmla="*/ 2564 w 2921"/>
                <a:gd name="T25" fmla="*/ 792 h 2081"/>
                <a:gd name="T26" fmla="*/ 2504 w 2921"/>
                <a:gd name="T27" fmla="*/ 688 h 2081"/>
                <a:gd name="T28" fmla="*/ 2504 w 2921"/>
                <a:gd name="T29" fmla="*/ 6 h 2081"/>
                <a:gd name="T30" fmla="*/ 1978 w 2921"/>
                <a:gd name="T31" fmla="*/ 6 h 2081"/>
                <a:gd name="T32" fmla="*/ 1874 w 2921"/>
                <a:gd name="T33" fmla="*/ 40 h 2081"/>
                <a:gd name="T34" fmla="*/ 1467 w 2921"/>
                <a:gd name="T35" fmla="*/ 442 h 2081"/>
                <a:gd name="T36" fmla="*/ 1048 w 2921"/>
                <a:gd name="T37" fmla="*/ 38 h 2081"/>
                <a:gd name="T38" fmla="*/ 900 w 2921"/>
                <a:gd name="T39" fmla="*/ 6 h 2081"/>
                <a:gd name="T40" fmla="*/ 429 w 2921"/>
                <a:gd name="T41" fmla="*/ 6 h 2081"/>
                <a:gd name="T42" fmla="*/ 429 w 2921"/>
                <a:gd name="T43" fmla="*/ 688 h 2081"/>
                <a:gd name="T44" fmla="*/ 370 w 2921"/>
                <a:gd name="T45" fmla="*/ 792 h 2081"/>
                <a:gd name="T46" fmla="*/ 0 w 2921"/>
                <a:gd name="T47" fmla="*/ 1044 h 2081"/>
                <a:gd name="T48" fmla="*/ 370 w 2921"/>
                <a:gd name="T49" fmla="*/ 1289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1" h="2081">
                  <a:moveTo>
                    <a:pt x="370" y="1289"/>
                  </a:moveTo>
                  <a:cubicBezTo>
                    <a:pt x="422" y="1289"/>
                    <a:pt x="429" y="1393"/>
                    <a:pt x="429" y="1393"/>
                  </a:cubicBezTo>
                  <a:lnTo>
                    <a:pt x="429" y="2081"/>
                  </a:lnTo>
                  <a:lnTo>
                    <a:pt x="952" y="2081"/>
                  </a:lnTo>
                  <a:cubicBezTo>
                    <a:pt x="952" y="2081"/>
                    <a:pt x="1056" y="2081"/>
                    <a:pt x="1056" y="2040"/>
                  </a:cubicBezTo>
                  <a:cubicBezTo>
                    <a:pt x="1056" y="2016"/>
                    <a:pt x="802" y="1638"/>
                    <a:pt x="1467" y="1638"/>
                  </a:cubicBezTo>
                  <a:cubicBezTo>
                    <a:pt x="2038" y="1638"/>
                    <a:pt x="1866" y="1889"/>
                    <a:pt x="1866" y="2040"/>
                  </a:cubicBezTo>
                  <a:cubicBezTo>
                    <a:pt x="1866" y="2080"/>
                    <a:pt x="1970" y="2081"/>
                    <a:pt x="1970" y="2081"/>
                  </a:cubicBezTo>
                  <a:lnTo>
                    <a:pt x="2504" y="2081"/>
                  </a:lnTo>
                  <a:lnTo>
                    <a:pt x="2504" y="1401"/>
                  </a:lnTo>
                  <a:cubicBezTo>
                    <a:pt x="2504" y="1397"/>
                    <a:pt x="2525" y="1298"/>
                    <a:pt x="2564" y="1298"/>
                  </a:cubicBezTo>
                  <a:cubicBezTo>
                    <a:pt x="2631" y="1298"/>
                    <a:pt x="2921" y="1648"/>
                    <a:pt x="2921" y="1044"/>
                  </a:cubicBezTo>
                  <a:cubicBezTo>
                    <a:pt x="2921" y="439"/>
                    <a:pt x="2638" y="792"/>
                    <a:pt x="2564" y="792"/>
                  </a:cubicBezTo>
                  <a:cubicBezTo>
                    <a:pt x="2524" y="792"/>
                    <a:pt x="2504" y="695"/>
                    <a:pt x="2504" y="688"/>
                  </a:cubicBezTo>
                  <a:lnTo>
                    <a:pt x="2504" y="6"/>
                  </a:lnTo>
                  <a:lnTo>
                    <a:pt x="1978" y="6"/>
                  </a:lnTo>
                  <a:cubicBezTo>
                    <a:pt x="1978" y="6"/>
                    <a:pt x="1874" y="0"/>
                    <a:pt x="1874" y="40"/>
                  </a:cubicBezTo>
                  <a:cubicBezTo>
                    <a:pt x="1874" y="57"/>
                    <a:pt x="2177" y="442"/>
                    <a:pt x="1467" y="442"/>
                  </a:cubicBezTo>
                  <a:cubicBezTo>
                    <a:pt x="756" y="442"/>
                    <a:pt x="1048" y="60"/>
                    <a:pt x="1048" y="38"/>
                  </a:cubicBezTo>
                  <a:cubicBezTo>
                    <a:pt x="1048" y="4"/>
                    <a:pt x="900" y="6"/>
                    <a:pt x="900" y="6"/>
                  </a:cubicBezTo>
                  <a:lnTo>
                    <a:pt x="429" y="6"/>
                  </a:lnTo>
                  <a:lnTo>
                    <a:pt x="429" y="688"/>
                  </a:lnTo>
                  <a:cubicBezTo>
                    <a:pt x="429" y="688"/>
                    <a:pt x="428" y="792"/>
                    <a:pt x="370" y="792"/>
                  </a:cubicBezTo>
                  <a:cubicBezTo>
                    <a:pt x="274" y="792"/>
                    <a:pt x="0" y="437"/>
                    <a:pt x="0" y="1044"/>
                  </a:cubicBezTo>
                  <a:cubicBezTo>
                    <a:pt x="0" y="1651"/>
                    <a:pt x="273" y="1289"/>
                    <a:pt x="370" y="1289"/>
                  </a:cubicBezTo>
                </a:path>
              </a:pathLst>
            </a:custGeom>
            <a:solidFill>
              <a:srgbClr val="00804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104"/>
            <p:cNvSpPr>
              <a:spLocks/>
            </p:cNvSpPr>
            <p:nvPr/>
          </p:nvSpPr>
          <p:spPr bwMode="auto">
            <a:xfrm>
              <a:off x="3689350" y="2672058"/>
              <a:ext cx="1063625" cy="1493838"/>
            </a:xfrm>
            <a:custGeom>
              <a:avLst/>
              <a:gdLst>
                <a:gd name="T0" fmla="*/ 1288 w 2080"/>
                <a:gd name="T1" fmla="*/ 2552 h 2922"/>
                <a:gd name="T2" fmla="*/ 1392 w 2080"/>
                <a:gd name="T3" fmla="*/ 2492 h 2922"/>
                <a:gd name="T4" fmla="*/ 2080 w 2080"/>
                <a:gd name="T5" fmla="*/ 2492 h 2922"/>
                <a:gd name="T6" fmla="*/ 2080 w 2080"/>
                <a:gd name="T7" fmla="*/ 1970 h 2922"/>
                <a:gd name="T8" fmla="*/ 2039 w 2080"/>
                <a:gd name="T9" fmla="*/ 1866 h 2922"/>
                <a:gd name="T10" fmla="*/ 1637 w 2080"/>
                <a:gd name="T11" fmla="*/ 1455 h 2922"/>
                <a:gd name="T12" fmla="*/ 2039 w 2080"/>
                <a:gd name="T13" fmla="*/ 1055 h 2922"/>
                <a:gd name="T14" fmla="*/ 2080 w 2080"/>
                <a:gd name="T15" fmla="*/ 952 h 2922"/>
                <a:gd name="T16" fmla="*/ 2080 w 2080"/>
                <a:gd name="T17" fmla="*/ 418 h 2922"/>
                <a:gd name="T18" fmla="*/ 1400 w 2080"/>
                <a:gd name="T19" fmla="*/ 418 h 2922"/>
                <a:gd name="T20" fmla="*/ 1297 w 2080"/>
                <a:gd name="T21" fmla="*/ 357 h 2922"/>
                <a:gd name="T22" fmla="*/ 1043 w 2080"/>
                <a:gd name="T23" fmla="*/ 0 h 2922"/>
                <a:gd name="T24" fmla="*/ 774 w 2080"/>
                <a:gd name="T25" fmla="*/ 356 h 2922"/>
                <a:gd name="T26" fmla="*/ 687 w 2080"/>
                <a:gd name="T27" fmla="*/ 418 h 2922"/>
                <a:gd name="T28" fmla="*/ 6 w 2080"/>
                <a:gd name="T29" fmla="*/ 418 h 2922"/>
                <a:gd name="T30" fmla="*/ 6 w 2080"/>
                <a:gd name="T31" fmla="*/ 944 h 2922"/>
                <a:gd name="T32" fmla="*/ 39 w 2080"/>
                <a:gd name="T33" fmla="*/ 1048 h 2922"/>
                <a:gd name="T34" fmla="*/ 441 w 2080"/>
                <a:gd name="T35" fmla="*/ 1455 h 2922"/>
                <a:gd name="T36" fmla="*/ 37 w 2080"/>
                <a:gd name="T37" fmla="*/ 1873 h 2922"/>
                <a:gd name="T38" fmla="*/ 6 w 2080"/>
                <a:gd name="T39" fmla="*/ 2022 h 2922"/>
                <a:gd name="T40" fmla="*/ 6 w 2080"/>
                <a:gd name="T41" fmla="*/ 2492 h 2922"/>
                <a:gd name="T42" fmla="*/ 688 w 2080"/>
                <a:gd name="T43" fmla="*/ 2492 h 2922"/>
                <a:gd name="T44" fmla="*/ 791 w 2080"/>
                <a:gd name="T45" fmla="*/ 2552 h 2922"/>
                <a:gd name="T46" fmla="*/ 1043 w 2080"/>
                <a:gd name="T47" fmla="*/ 2922 h 2922"/>
                <a:gd name="T48" fmla="*/ 1288 w 2080"/>
                <a:gd name="T49" fmla="*/ 2552 h 2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0" h="2922">
                  <a:moveTo>
                    <a:pt x="1288" y="2552"/>
                  </a:moveTo>
                  <a:cubicBezTo>
                    <a:pt x="1288" y="2500"/>
                    <a:pt x="1392" y="2492"/>
                    <a:pt x="1392" y="2492"/>
                  </a:cubicBezTo>
                  <a:lnTo>
                    <a:pt x="2080" y="2492"/>
                  </a:lnTo>
                  <a:lnTo>
                    <a:pt x="2080" y="1970"/>
                  </a:lnTo>
                  <a:cubicBezTo>
                    <a:pt x="2080" y="1970"/>
                    <a:pt x="2080" y="1866"/>
                    <a:pt x="2039" y="1866"/>
                  </a:cubicBezTo>
                  <a:cubicBezTo>
                    <a:pt x="2015" y="1866"/>
                    <a:pt x="1637" y="2120"/>
                    <a:pt x="1637" y="1455"/>
                  </a:cubicBezTo>
                  <a:cubicBezTo>
                    <a:pt x="1637" y="790"/>
                    <a:pt x="2024" y="1055"/>
                    <a:pt x="2039" y="1055"/>
                  </a:cubicBezTo>
                  <a:cubicBezTo>
                    <a:pt x="2079" y="1055"/>
                    <a:pt x="2080" y="952"/>
                    <a:pt x="2080" y="952"/>
                  </a:cubicBezTo>
                  <a:lnTo>
                    <a:pt x="2080" y="418"/>
                  </a:lnTo>
                  <a:lnTo>
                    <a:pt x="1400" y="418"/>
                  </a:lnTo>
                  <a:cubicBezTo>
                    <a:pt x="1396" y="418"/>
                    <a:pt x="1297" y="397"/>
                    <a:pt x="1297" y="357"/>
                  </a:cubicBezTo>
                  <a:cubicBezTo>
                    <a:pt x="1297" y="291"/>
                    <a:pt x="1647" y="0"/>
                    <a:pt x="1043" y="0"/>
                  </a:cubicBezTo>
                  <a:cubicBezTo>
                    <a:pt x="439" y="0"/>
                    <a:pt x="774" y="283"/>
                    <a:pt x="774" y="356"/>
                  </a:cubicBezTo>
                  <a:cubicBezTo>
                    <a:pt x="774" y="396"/>
                    <a:pt x="694" y="418"/>
                    <a:pt x="687" y="418"/>
                  </a:cubicBezTo>
                  <a:lnTo>
                    <a:pt x="6" y="418"/>
                  </a:lnTo>
                  <a:lnTo>
                    <a:pt x="6" y="944"/>
                  </a:lnTo>
                  <a:cubicBezTo>
                    <a:pt x="6" y="944"/>
                    <a:pt x="0" y="1048"/>
                    <a:pt x="39" y="1048"/>
                  </a:cubicBezTo>
                  <a:cubicBezTo>
                    <a:pt x="57" y="1048"/>
                    <a:pt x="441" y="745"/>
                    <a:pt x="441" y="1455"/>
                  </a:cubicBezTo>
                  <a:cubicBezTo>
                    <a:pt x="441" y="2165"/>
                    <a:pt x="60" y="1873"/>
                    <a:pt x="37" y="1873"/>
                  </a:cubicBezTo>
                  <a:cubicBezTo>
                    <a:pt x="3" y="1873"/>
                    <a:pt x="6" y="2022"/>
                    <a:pt x="6" y="2022"/>
                  </a:cubicBezTo>
                  <a:lnTo>
                    <a:pt x="6" y="2492"/>
                  </a:lnTo>
                  <a:lnTo>
                    <a:pt x="688" y="2492"/>
                  </a:lnTo>
                  <a:cubicBezTo>
                    <a:pt x="688" y="2492"/>
                    <a:pt x="791" y="2494"/>
                    <a:pt x="791" y="2552"/>
                  </a:cubicBezTo>
                  <a:cubicBezTo>
                    <a:pt x="791" y="2648"/>
                    <a:pt x="436" y="2922"/>
                    <a:pt x="1043" y="2922"/>
                  </a:cubicBezTo>
                  <a:cubicBezTo>
                    <a:pt x="1650" y="2922"/>
                    <a:pt x="1288" y="2649"/>
                    <a:pt x="1288" y="2552"/>
                  </a:cubicBezTo>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0" name="Rectangle 7"/>
          <p:cNvSpPr>
            <a:spLocks noChangeArrowheads="1"/>
          </p:cNvSpPr>
          <p:nvPr/>
        </p:nvSpPr>
        <p:spPr bwMode="auto">
          <a:xfrm>
            <a:off x="610197" y="800756"/>
            <a:ext cx="83991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7"/>
          <p:cNvSpPr>
            <a:spLocks noChangeArrowheads="1"/>
          </p:cNvSpPr>
          <p:nvPr/>
        </p:nvSpPr>
        <p:spPr bwMode="auto">
          <a:xfrm>
            <a:off x="600808" y="1895065"/>
            <a:ext cx="83991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2" name="Rectangle 7"/>
          <p:cNvSpPr>
            <a:spLocks noChangeArrowheads="1"/>
          </p:cNvSpPr>
          <p:nvPr/>
        </p:nvSpPr>
        <p:spPr bwMode="auto">
          <a:xfrm>
            <a:off x="600807" y="2859693"/>
            <a:ext cx="83991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3" name="Rectangle 7"/>
          <p:cNvSpPr>
            <a:spLocks noChangeArrowheads="1"/>
          </p:cNvSpPr>
          <p:nvPr/>
        </p:nvSpPr>
        <p:spPr bwMode="auto">
          <a:xfrm>
            <a:off x="600806" y="3856961"/>
            <a:ext cx="83991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14" name="Rectangle 7"/>
          <p:cNvSpPr>
            <a:spLocks noChangeArrowheads="1"/>
          </p:cNvSpPr>
          <p:nvPr/>
        </p:nvSpPr>
        <p:spPr bwMode="auto">
          <a:xfrm>
            <a:off x="610197" y="4810138"/>
            <a:ext cx="83991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5" name="Freeform 90"/>
          <p:cNvSpPr>
            <a:spLocks/>
          </p:cNvSpPr>
          <p:nvPr/>
        </p:nvSpPr>
        <p:spPr bwMode="auto">
          <a:xfrm>
            <a:off x="228226" y="5693576"/>
            <a:ext cx="1719014" cy="942480"/>
          </a:xfrm>
          <a:custGeom>
            <a:avLst/>
            <a:gdLst>
              <a:gd name="T0" fmla="*/ 370 w 2921"/>
              <a:gd name="T1" fmla="*/ 1288 h 2080"/>
              <a:gd name="T2" fmla="*/ 429 w 2921"/>
              <a:gd name="T3" fmla="*/ 1392 h 2080"/>
              <a:gd name="T4" fmla="*/ 429 w 2921"/>
              <a:gd name="T5" fmla="*/ 2080 h 2080"/>
              <a:gd name="T6" fmla="*/ 952 w 2921"/>
              <a:gd name="T7" fmla="*/ 2080 h 2080"/>
              <a:gd name="T8" fmla="*/ 1056 w 2921"/>
              <a:gd name="T9" fmla="*/ 2039 h 2080"/>
              <a:gd name="T10" fmla="*/ 1467 w 2921"/>
              <a:gd name="T11" fmla="*/ 1637 h 2080"/>
              <a:gd name="T12" fmla="*/ 1866 w 2921"/>
              <a:gd name="T13" fmla="*/ 2039 h 2080"/>
              <a:gd name="T14" fmla="*/ 1970 w 2921"/>
              <a:gd name="T15" fmla="*/ 2080 h 2080"/>
              <a:gd name="T16" fmla="*/ 2504 w 2921"/>
              <a:gd name="T17" fmla="*/ 2080 h 2080"/>
              <a:gd name="T18" fmla="*/ 2504 w 2921"/>
              <a:gd name="T19" fmla="*/ 1400 h 2080"/>
              <a:gd name="T20" fmla="*/ 2564 w 2921"/>
              <a:gd name="T21" fmla="*/ 1297 h 2080"/>
              <a:gd name="T22" fmla="*/ 2921 w 2921"/>
              <a:gd name="T23" fmla="*/ 1043 h 2080"/>
              <a:gd name="T24" fmla="*/ 2564 w 2921"/>
              <a:gd name="T25" fmla="*/ 791 h 2080"/>
              <a:gd name="T26" fmla="*/ 2504 w 2921"/>
              <a:gd name="T27" fmla="*/ 687 h 2080"/>
              <a:gd name="T28" fmla="*/ 2504 w 2921"/>
              <a:gd name="T29" fmla="*/ 6 h 2080"/>
              <a:gd name="T30" fmla="*/ 1978 w 2921"/>
              <a:gd name="T31" fmla="*/ 6 h 2080"/>
              <a:gd name="T32" fmla="*/ 1874 w 2921"/>
              <a:gd name="T33" fmla="*/ 39 h 2080"/>
              <a:gd name="T34" fmla="*/ 1467 w 2921"/>
              <a:gd name="T35" fmla="*/ 441 h 2080"/>
              <a:gd name="T36" fmla="*/ 1048 w 2921"/>
              <a:gd name="T37" fmla="*/ 37 h 2080"/>
              <a:gd name="T38" fmla="*/ 900 w 2921"/>
              <a:gd name="T39" fmla="*/ 6 h 2080"/>
              <a:gd name="T40" fmla="*/ 429 w 2921"/>
              <a:gd name="T41" fmla="*/ 6 h 2080"/>
              <a:gd name="T42" fmla="*/ 429 w 2921"/>
              <a:gd name="T43" fmla="*/ 688 h 2080"/>
              <a:gd name="T44" fmla="*/ 370 w 2921"/>
              <a:gd name="T45" fmla="*/ 791 h 2080"/>
              <a:gd name="T46" fmla="*/ 0 w 2921"/>
              <a:gd name="T47" fmla="*/ 1043 h 2080"/>
              <a:gd name="T48" fmla="*/ 370 w 2921"/>
              <a:gd name="T49" fmla="*/ 1288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1" h="2080">
                <a:moveTo>
                  <a:pt x="370" y="1288"/>
                </a:moveTo>
                <a:cubicBezTo>
                  <a:pt x="422" y="1288"/>
                  <a:pt x="429" y="1392"/>
                  <a:pt x="429" y="1392"/>
                </a:cubicBezTo>
                <a:lnTo>
                  <a:pt x="429" y="2080"/>
                </a:lnTo>
                <a:lnTo>
                  <a:pt x="952" y="2080"/>
                </a:lnTo>
                <a:cubicBezTo>
                  <a:pt x="952" y="2080"/>
                  <a:pt x="1056" y="2080"/>
                  <a:pt x="1056" y="2039"/>
                </a:cubicBezTo>
                <a:cubicBezTo>
                  <a:pt x="1056" y="2015"/>
                  <a:pt x="802" y="1637"/>
                  <a:pt x="1467" y="1637"/>
                </a:cubicBezTo>
                <a:cubicBezTo>
                  <a:pt x="2038" y="1637"/>
                  <a:pt x="1866" y="1889"/>
                  <a:pt x="1866" y="2039"/>
                </a:cubicBezTo>
                <a:cubicBezTo>
                  <a:pt x="1866" y="2079"/>
                  <a:pt x="1970" y="2080"/>
                  <a:pt x="1970" y="2080"/>
                </a:cubicBezTo>
                <a:lnTo>
                  <a:pt x="2504" y="2080"/>
                </a:lnTo>
                <a:lnTo>
                  <a:pt x="2504" y="1400"/>
                </a:lnTo>
                <a:cubicBezTo>
                  <a:pt x="2504" y="1396"/>
                  <a:pt x="2525" y="1297"/>
                  <a:pt x="2564" y="1297"/>
                </a:cubicBezTo>
                <a:cubicBezTo>
                  <a:pt x="2631" y="1297"/>
                  <a:pt x="2921" y="1647"/>
                  <a:pt x="2921" y="1043"/>
                </a:cubicBezTo>
                <a:cubicBezTo>
                  <a:pt x="2921" y="439"/>
                  <a:pt x="2638" y="791"/>
                  <a:pt x="2564" y="791"/>
                </a:cubicBezTo>
                <a:cubicBezTo>
                  <a:pt x="2524" y="791"/>
                  <a:pt x="2504" y="694"/>
                  <a:pt x="2504" y="687"/>
                </a:cubicBezTo>
                <a:lnTo>
                  <a:pt x="2504" y="6"/>
                </a:lnTo>
                <a:lnTo>
                  <a:pt x="1978" y="6"/>
                </a:lnTo>
                <a:cubicBezTo>
                  <a:pt x="1978" y="6"/>
                  <a:pt x="1874" y="0"/>
                  <a:pt x="1874" y="39"/>
                </a:cubicBezTo>
                <a:cubicBezTo>
                  <a:pt x="1874" y="57"/>
                  <a:pt x="2177" y="441"/>
                  <a:pt x="1467" y="441"/>
                </a:cubicBezTo>
                <a:cubicBezTo>
                  <a:pt x="756" y="441"/>
                  <a:pt x="1048" y="60"/>
                  <a:pt x="1048" y="37"/>
                </a:cubicBezTo>
                <a:cubicBezTo>
                  <a:pt x="1048" y="3"/>
                  <a:pt x="900" y="6"/>
                  <a:pt x="900" y="6"/>
                </a:cubicBezTo>
                <a:lnTo>
                  <a:pt x="429" y="6"/>
                </a:lnTo>
                <a:lnTo>
                  <a:pt x="429" y="688"/>
                </a:lnTo>
                <a:cubicBezTo>
                  <a:pt x="429" y="688"/>
                  <a:pt x="428" y="791"/>
                  <a:pt x="370" y="791"/>
                </a:cubicBezTo>
                <a:cubicBezTo>
                  <a:pt x="274" y="791"/>
                  <a:pt x="0" y="436"/>
                  <a:pt x="0" y="1043"/>
                </a:cubicBezTo>
                <a:cubicBezTo>
                  <a:pt x="0" y="1650"/>
                  <a:pt x="273" y="1288"/>
                  <a:pt x="370" y="1288"/>
                </a:cubicBezTo>
              </a:path>
            </a:pathLst>
          </a:custGeom>
          <a:solidFill>
            <a:srgbClr val="808000"/>
          </a:solidFill>
          <a:ln>
            <a:noFill/>
          </a:ln>
        </p:spPr>
        <p:txBody>
          <a:bodyPr vert="horz" wrap="square" lIns="91440" tIns="45720" rIns="91440" bIns="45720" numCol="1" anchor="t" anchorCtr="0" compatLnSpc="1">
            <a:prstTxWarp prst="textNoShape">
              <a:avLst/>
            </a:prstTxWarp>
          </a:bodyPr>
          <a:lstStyle/>
          <a:p>
            <a:endParaRPr lang="en-IN"/>
          </a:p>
        </p:txBody>
      </p:sp>
      <p:sp>
        <p:nvSpPr>
          <p:cNvPr id="16" name="Rectangle 7"/>
          <p:cNvSpPr>
            <a:spLocks noChangeArrowheads="1"/>
          </p:cNvSpPr>
          <p:nvPr/>
        </p:nvSpPr>
        <p:spPr bwMode="auto">
          <a:xfrm>
            <a:off x="614460" y="5729378"/>
            <a:ext cx="839917"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17" name="Content Placeholder 1"/>
          <p:cNvSpPr txBox="1">
            <a:spLocks/>
          </p:cNvSpPr>
          <p:nvPr/>
        </p:nvSpPr>
        <p:spPr>
          <a:xfrm>
            <a:off x="1689181" y="800756"/>
            <a:ext cx="7637786" cy="6057244"/>
          </a:xfrm>
          <a:prstGeom prst="rect">
            <a:avLst/>
          </a:prstGeom>
        </p:spPr>
        <p:txBody>
          <a:bodyP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2400" kern="1200">
                <a:solidFill>
                  <a:srgbClr val="FFFF00"/>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2200" kern="1200">
                <a:solidFill>
                  <a:srgbClr val="30F0F8"/>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22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lvl="1"/>
            <a:r>
              <a:rPr lang="en-US" dirty="0"/>
              <a:t>Planning</a:t>
            </a:r>
          </a:p>
          <a:p>
            <a:pPr lvl="2"/>
            <a:r>
              <a:rPr lang="en-US" dirty="0"/>
              <a:t>Study plan / protocol and planned changes </a:t>
            </a:r>
          </a:p>
          <a:p>
            <a:pPr lvl="1"/>
            <a:endParaRPr lang="en-US" sz="1900" dirty="0"/>
          </a:p>
          <a:p>
            <a:pPr lvl="1"/>
            <a:r>
              <a:rPr lang="en-US" dirty="0"/>
              <a:t>Performance</a:t>
            </a:r>
          </a:p>
          <a:p>
            <a:pPr lvl="2"/>
            <a:r>
              <a:rPr lang="en-US" dirty="0"/>
              <a:t>SOPs</a:t>
            </a:r>
          </a:p>
          <a:p>
            <a:pPr lvl="1"/>
            <a:endParaRPr lang="en-US" sz="1600" dirty="0"/>
          </a:p>
          <a:p>
            <a:pPr lvl="1"/>
            <a:r>
              <a:rPr lang="en-US" dirty="0"/>
              <a:t>Recording</a:t>
            </a:r>
          </a:p>
          <a:p>
            <a:pPr lvl="2"/>
            <a:r>
              <a:rPr lang="en-US" dirty="0"/>
              <a:t>Collection of raw data, recording deviations</a:t>
            </a:r>
          </a:p>
          <a:p>
            <a:pPr lvl="1"/>
            <a:endParaRPr lang="en-US" sz="1600" dirty="0"/>
          </a:p>
          <a:p>
            <a:pPr lvl="1"/>
            <a:r>
              <a:rPr lang="en-US" dirty="0"/>
              <a:t>Reporting</a:t>
            </a:r>
          </a:p>
          <a:p>
            <a:pPr lvl="2"/>
            <a:r>
              <a:rPr lang="en-US" dirty="0"/>
              <a:t>Accurate result reporting </a:t>
            </a:r>
          </a:p>
          <a:p>
            <a:pPr lvl="1"/>
            <a:endParaRPr lang="en-US" sz="1600" dirty="0"/>
          </a:p>
          <a:p>
            <a:pPr lvl="1"/>
            <a:r>
              <a:rPr lang="en-US" dirty="0"/>
              <a:t>Archives</a:t>
            </a:r>
          </a:p>
          <a:p>
            <a:pPr lvl="2"/>
            <a:r>
              <a:rPr lang="en-US" dirty="0"/>
              <a:t>Study data, specimens, samples and reports</a:t>
            </a:r>
          </a:p>
          <a:p>
            <a:pPr lvl="1"/>
            <a:endParaRPr lang="en-US" sz="1400" dirty="0"/>
          </a:p>
          <a:p>
            <a:pPr lvl="1"/>
            <a:r>
              <a:rPr lang="en-US" dirty="0"/>
              <a:t>Monitoring</a:t>
            </a:r>
          </a:p>
          <a:p>
            <a:pPr lvl="2"/>
            <a:r>
              <a:rPr lang="en-US" dirty="0"/>
              <a:t>Study staff, QA personnel, national inspectors</a:t>
            </a:r>
          </a:p>
          <a:p>
            <a:pPr lvl="1"/>
            <a:endParaRPr lang="en-US" dirty="0"/>
          </a:p>
        </p:txBody>
      </p:sp>
      <p:sp>
        <p:nvSpPr>
          <p:cNvPr id="18" name="Title 2"/>
          <p:cNvSpPr txBox="1">
            <a:spLocks/>
          </p:cNvSpPr>
          <p:nvPr/>
        </p:nvSpPr>
        <p:spPr>
          <a:xfrm>
            <a:off x="223129" y="199894"/>
            <a:ext cx="8719197" cy="914400"/>
          </a:xfrm>
          <a:prstGeom prst="rect">
            <a:avLst/>
          </a:prstGeom>
        </p:spPr>
        <p:txBody>
          <a:bodyPr/>
          <a:lst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b="1"/>
              <a:t>GLP and Non-Clinical Study</a:t>
            </a:r>
            <a:endParaRPr lang="en-US" sz="2800" b="1" dirty="0"/>
          </a:p>
        </p:txBody>
      </p:sp>
    </p:spTree>
    <p:extLst>
      <p:ext uri="{BB962C8B-B14F-4D97-AF65-F5344CB8AC3E}">
        <p14:creationId xmlns:p14="http://schemas.microsoft.com/office/powerpoint/2010/main" val="2088604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23195</TotalTime>
  <Words>4971</Words>
  <Application>Microsoft Macintosh PowerPoint</Application>
  <PresentationFormat>On-screen Show (4:3)</PresentationFormat>
  <Paragraphs>889</Paragraphs>
  <Slides>77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77</vt:i4>
      </vt:variant>
    </vt:vector>
  </HeadingPairs>
  <TitlesOfParts>
    <vt:vector size="90" baseType="lpstr">
      <vt:lpstr>Arial</vt:lpstr>
      <vt:lpstr>Bebas Neue</vt:lpstr>
      <vt:lpstr>Calibri</vt:lpstr>
      <vt:lpstr>Cambria</vt:lpstr>
      <vt:lpstr>Century Gothic</vt:lpstr>
      <vt:lpstr>Courier New</vt:lpstr>
      <vt:lpstr>Montserrat</vt:lpstr>
      <vt:lpstr>Open Sans</vt:lpstr>
      <vt:lpstr>Open Sans Light</vt:lpstr>
      <vt:lpstr>Palatino</vt:lpstr>
      <vt:lpstr>Palatino Linotype</vt:lpstr>
      <vt:lpstr>Wingdings</vt:lpstr>
      <vt:lpstr>Elemental</vt:lpstr>
      <vt:lpstr>Good Laboratory Practices</vt:lpstr>
      <vt:lpstr>PowerPoint Presentation</vt:lpstr>
      <vt:lpstr>PowerPoint Presentation</vt:lpstr>
      <vt:lpstr>History of GLP</vt:lpstr>
      <vt:lpstr>PowerPoint Presentation</vt:lpstr>
      <vt:lpstr>PowerPoint Presentation</vt:lpstr>
      <vt:lpstr>OECD Principles for GLP</vt:lpstr>
      <vt:lpstr>Significance</vt:lpstr>
      <vt:lpstr>PowerPoint Presentation</vt:lpstr>
      <vt:lpstr>PowerPoint Presentation</vt:lpstr>
      <vt:lpstr>PowerPoint Presentation</vt:lpstr>
      <vt:lpstr>1A. Management</vt:lpstr>
      <vt:lpstr>PowerPoint Presentation</vt:lpstr>
      <vt:lpstr>PowerPoint Presentation</vt:lpstr>
      <vt:lpstr>PowerPoint Presentation</vt:lpstr>
      <vt:lpstr>PowerPoint Presentation</vt:lpstr>
      <vt:lpstr>PowerPoint Presentation</vt:lpstr>
      <vt:lpstr>PowerPoint Presentation</vt:lpstr>
      <vt:lpstr>1C. Buildings</vt:lpstr>
      <vt:lpstr>PowerPoint Presentation</vt:lpstr>
      <vt:lpstr>PowerPoint Presentation</vt:lpstr>
      <vt:lpstr>PowerPoint Presentation</vt:lpstr>
      <vt:lpstr>PowerPoint Presentation</vt:lpstr>
      <vt:lpstr>2. Characterization</vt:lpstr>
      <vt:lpstr>2A. Test Item</vt:lpstr>
      <vt:lpstr>PowerPoint Presentation</vt:lpstr>
      <vt:lpstr>PowerPoint Presentation</vt:lpstr>
      <vt:lpstr>2B. Test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Raw data and data collection</vt:lpstr>
      <vt:lpstr>PowerPoint Presentation</vt:lpstr>
      <vt:lpstr>PowerPoint Presentation</vt:lpstr>
      <vt:lpstr>PowerPoint Presentation</vt:lpstr>
      <vt:lpstr>PowerPoint Presentation</vt:lpstr>
      <vt:lpstr>PowerPoint Presentation</vt:lpstr>
      <vt:lpstr>E. Archiving and indexing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4.2 Validation of Methods</vt:lpstr>
      <vt:lpstr>PowerPoint Presentation</vt:lpstr>
      <vt:lpstr>PowerPoint Presentation</vt:lpstr>
      <vt:lpstr>Parameters for method validation</vt:lpstr>
      <vt:lpstr>PowerPoint Presentation</vt:lpstr>
      <vt:lpstr>PowerPoint Presentation</vt:lpstr>
      <vt:lpstr>PowerPoint Presentation</vt:lpstr>
      <vt:lpstr>5. Quality Assurance (QA)</vt:lpstr>
      <vt:lpstr>A. Protocol Review</vt:lpstr>
      <vt:lpstr>B. SOP Review</vt:lpstr>
      <vt:lpstr>C. Master Schedule</vt:lpstr>
      <vt:lpstr>D. Audits and Inspections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Institute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Nanotechnology</dc:title>
  <dc:creator>Richa Singh</dc:creator>
  <cp:lastModifiedBy>Richa Singh</cp:lastModifiedBy>
  <cp:revision>450</cp:revision>
  <dcterms:created xsi:type="dcterms:W3CDTF">2017-12-19T17:55:16Z</dcterms:created>
  <dcterms:modified xsi:type="dcterms:W3CDTF">2022-07-19T15:59:45Z</dcterms:modified>
</cp:coreProperties>
</file>